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64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D14BC-53B3-4247-BB85-2F638CD99B2A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2D2AF-9409-43A5-AC34-AABC2BFF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5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2D2AF-9409-43A5-AC34-AABC2BFFCC3E}" type="slidenum">
              <a:rPr lang="ru-RU" smtClean="0"/>
              <a:t>164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155" indent="-283521"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4085" indent="-226817"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718" indent="-226817"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352" indent="-226817"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4986" indent="-226817" defTabSz="897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8620" indent="-226817" defTabSz="897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2254" indent="-226817" defTabSz="897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5888" indent="-226817" defTabSz="897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64BC17-8A77-4CF0-8C28-E003778FA673}" type="slidenum">
              <a:rPr lang="ru-RU" altLang="ru-RU" smtClean="0"/>
              <a:pPr eaLnBrk="1" hangingPunct="1"/>
              <a:t>169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155" indent="-283521"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4085" indent="-226817"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718" indent="-226817"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352" indent="-226817"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4986" indent="-226817" defTabSz="897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8620" indent="-226817" defTabSz="897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2254" indent="-226817" defTabSz="897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5888" indent="-226817" defTabSz="897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309037-EEBB-42F3-9F0C-36A5B16AE837}" type="slidenum">
              <a:rPr lang="ru-RU" altLang="ru-RU" smtClean="0"/>
              <a:pPr eaLnBrk="1" hangingPunct="1"/>
              <a:t>170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155" indent="-283521"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4085" indent="-226817"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718" indent="-226817"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352" indent="-226817" defTabSz="8978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4986" indent="-226817" defTabSz="897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8620" indent="-226817" defTabSz="897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2254" indent="-226817" defTabSz="897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5888" indent="-226817" defTabSz="897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B6FB0F-8CDF-4F74-9289-F253E8B34D7B}" type="slidenum">
              <a:rPr lang="ru-RU" altLang="ru-RU" smtClean="0"/>
              <a:pPr eaLnBrk="1" hangingPunct="1"/>
              <a:t>171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32AA-DEE3-4FA5-8076-746652111378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165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D09C-872D-48B9-ACCF-4FFA20BAF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5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22B3-541F-4378-8547-0090FA824A18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165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D09C-872D-48B9-ACCF-4FFA20BAF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0648-2AED-4F6B-962B-EAEC193EF3D7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165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D09C-872D-48B9-ACCF-4FFA20BAF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83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9865-4E4A-47BF-AD34-256309F2F710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165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D09C-872D-48B9-ACCF-4FFA20BAF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4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4442-A6B0-4F89-919E-CCA8B6734686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165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D09C-872D-48B9-ACCF-4FFA20BAF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4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E67F-68ED-408E-B3EC-D07513487D4C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165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D09C-872D-48B9-ACCF-4FFA20BAF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6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73F9-63F7-4E82-91BB-C7FAEBCBCFA7}" type="datetime1">
              <a:rPr lang="ru-RU" smtClean="0"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165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D09C-872D-48B9-ACCF-4FFA20BAF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4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84D7-E022-41DE-BA6D-68408834A173}" type="datetime1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165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D09C-872D-48B9-ACCF-4FFA20BAF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8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50A0-A379-42D6-9A43-9CD9111CBDE2}" type="datetime1">
              <a:rPr lang="ru-RU" smtClean="0"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165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D09C-872D-48B9-ACCF-4FFA20BAF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7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CF98-249E-400B-9BFB-4FA2802B6E31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165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D09C-872D-48B9-ACCF-4FFA20BAF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39AD-EB7D-425E-8D03-AFE2DA1EFFAE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165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D09C-872D-48B9-ACCF-4FFA20BAF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6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E2B42-B673-4B62-96DD-75847E9CFC79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165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D09C-872D-48B9-ACCF-4FFA20BAF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3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6840"/>
            <a:ext cx="58703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8266" y="332657"/>
            <a:ext cx="7249257" cy="72008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600" b="1" dirty="0" smtClean="0">
                <a:latin typeface="Arial Narrow" pitchFamily="34" charset="0"/>
              </a:rPr>
              <a:t>1.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Карта-схема распределения земель субъекта Российской Федерации по зонам охраны лесов от пожаров различными способами (с использованием наземных, авиационных или космических средств), в том числе зона контроля, с указанием маршрутов авиационного патрулирования с границами муниципальных образований, лесничеств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0204" y="5937026"/>
            <a:ext cx="265235" cy="13176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2812001" y="5919434"/>
            <a:ext cx="35682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авиационного обнаружения и наземного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тушения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0204" y="6215221"/>
            <a:ext cx="266700" cy="1301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2812001" y="6157197"/>
            <a:ext cx="4108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наземного обнаружения и тушения 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3831026"/>
            <a:ext cx="1368152" cy="90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8306" y="0"/>
            <a:ext cx="2895600" cy="365125"/>
          </a:xfrm>
        </p:spPr>
        <p:txBody>
          <a:bodyPr/>
          <a:lstStyle/>
          <a:p>
            <a:r>
              <a:rPr lang="ru-RU" dirty="0" smtClean="0"/>
              <a:t>143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7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3662" y="404814"/>
            <a:ext cx="7006004" cy="61420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6477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1.1 </a:t>
            </a:r>
            <a:r>
              <a:rPr lang="ru-RU" altLang="ru-RU" sz="1800" b="1" dirty="0">
                <a:latin typeface="Arial Narrow" pitchFamily="34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Карта-схема распределения земель субъекта Российской Федерации по зонам охраны лесов от пожаров различными способами (с использованием наземных, авиационных или космических средств), в том числе зона контроля, с указанием маршрутов авиационного патрулирования с границами муниципальных образований, лесничеств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</a:t>
            </a:r>
            <a:endParaRPr lang="ru-RU" sz="1600" b="1" dirty="0">
              <a:latin typeface="Arial" charset="0"/>
              <a:cs typeface="Arial" charset="0"/>
            </a:endParaRP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97" y="5043489"/>
            <a:ext cx="82940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97" y="5732463"/>
            <a:ext cx="101697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515473"/>
              </p:ext>
            </p:extLst>
          </p:nvPr>
        </p:nvGraphicFramePr>
        <p:xfrm>
          <a:off x="1259632" y="5456544"/>
          <a:ext cx="2334358" cy="140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8"/>
                <a:gridCol w="2134270"/>
              </a:tblGrid>
              <a:tr h="213254"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Утвержденные маршруты авиапатрулирования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31" marR="84431" marT="45668" marB="45668"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32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31" marR="84431" marT="45668" marB="45668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маршрут Кировского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авиаотделения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31" marR="84431" marT="45668" marB="45668"/>
                </a:tc>
              </a:tr>
              <a:tr h="2132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31" marR="84431" marT="45668" marB="45668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маршрут Котельничского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авиаотделения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31" marR="84431" marT="45668" marB="45668"/>
                </a:tc>
              </a:tr>
              <a:tr h="2132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31" marR="84431" marT="45668" marB="45668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маршрут  Кирсинского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авиаотделения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31" marR="84431" marT="45668" marB="45668"/>
                </a:tc>
              </a:tr>
              <a:tr h="2132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31" marR="84431" marT="45668" marB="45668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маршрут Котельничского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авиотделения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31" marR="84431" marT="45668" marB="45668"/>
                </a:tc>
              </a:tr>
              <a:tr h="2132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31" marR="84431" marT="45668" marB="45668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маршрут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Кировского  </a:t>
                      </a:r>
                      <a:r>
                        <a:rPr lang="ru-RU" sz="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авиаотделения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31" marR="84431" marT="45668" marB="45668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5454" y="0"/>
            <a:ext cx="2895600" cy="365125"/>
          </a:xfrm>
        </p:spPr>
        <p:txBody>
          <a:bodyPr/>
          <a:lstStyle/>
          <a:p>
            <a:r>
              <a:rPr lang="ru-RU" dirty="0" smtClean="0"/>
              <a:t>144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1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4920" y="119063"/>
            <a:ext cx="5332534" cy="66976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6"/>
            <a:ext cx="8229600" cy="5429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r>
              <a:rPr lang="ru-RU" altLang="ru-RU" sz="1800" b="1" dirty="0" smtClean="0">
                <a:latin typeface="Arial Narrow" pitchFamily="34" charset="0"/>
              </a:rPr>
              <a:t>2.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Карта-схема мест дислокации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лесопожарных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формирований, подразделений пожарной охраны и аварийно-спасательных формирований 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5628543" y="6224589"/>
            <a:ext cx="1953357" cy="574675"/>
          </a:xfrm>
          <a:prstGeom prst="wedgeRectCallout">
            <a:avLst>
              <a:gd name="adj1" fmla="val -108342"/>
              <a:gd name="adj2" fmla="val -202937"/>
            </a:avLst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u="sng" dirty="0" err="1"/>
              <a:t>Уржумское</a:t>
            </a:r>
            <a:endParaRPr lang="ru-RU" sz="1400" b="1" u="sng" dirty="0"/>
          </a:p>
          <a:p>
            <a:pPr algn="ctr">
              <a:defRPr/>
            </a:pPr>
            <a:r>
              <a:rPr lang="ru-RU" sz="1400" b="1" u="sng" dirty="0"/>
              <a:t>ПСПИ</a:t>
            </a:r>
            <a:r>
              <a:rPr lang="ru-RU" sz="1400" u="sng" dirty="0"/>
              <a:t> </a:t>
            </a:r>
            <a:r>
              <a:rPr lang="ru-RU" sz="1200" u="sng" dirty="0" smtClean="0"/>
              <a:t>г. </a:t>
            </a:r>
            <a:r>
              <a:rPr lang="ru-RU" sz="1200" u="sng" dirty="0"/>
              <a:t>Уржум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94189" y="2640013"/>
            <a:ext cx="1962150" cy="576262"/>
          </a:xfrm>
          <a:prstGeom prst="wedgeRectCallout">
            <a:avLst>
              <a:gd name="adj1" fmla="val 135337"/>
              <a:gd name="adj2" fmla="val 44764"/>
            </a:avLst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u="sng" dirty="0" err="1"/>
              <a:t>Гирсовская</a:t>
            </a:r>
            <a:endParaRPr lang="ru-RU" sz="1400" b="1" u="sng" dirty="0"/>
          </a:p>
          <a:p>
            <a:pPr algn="ctr">
              <a:defRPr/>
            </a:pPr>
            <a:r>
              <a:rPr lang="ru-RU" sz="1400" b="1" u="sng" dirty="0"/>
              <a:t>ПХС-</a:t>
            </a:r>
            <a:r>
              <a:rPr lang="en-US" sz="1400" b="1" u="sng" dirty="0" smtClean="0"/>
              <a:t>III</a:t>
            </a:r>
            <a:r>
              <a:rPr lang="ru-RU" sz="1400" b="1" u="sng" dirty="0" smtClean="0"/>
              <a:t> типа</a:t>
            </a:r>
            <a:r>
              <a:rPr lang="ru-RU" sz="1400" u="sng" dirty="0" smtClean="0"/>
              <a:t> </a:t>
            </a:r>
            <a:r>
              <a:rPr lang="ru-RU" sz="1200" u="sng" dirty="0" smtClean="0"/>
              <a:t>пос. </a:t>
            </a:r>
            <a:r>
              <a:rPr lang="ru-RU" sz="1200" u="sng" dirty="0" err="1"/>
              <a:t>Гирсово</a:t>
            </a:r>
            <a:endParaRPr lang="ru-RU" sz="1200" u="sng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760428" y="5084764"/>
            <a:ext cx="2088173" cy="593725"/>
          </a:xfrm>
          <a:prstGeom prst="wedgeRectCallout">
            <a:avLst>
              <a:gd name="adj1" fmla="val -140455"/>
              <a:gd name="adj2" fmla="val -283803"/>
            </a:avLst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u="sng" dirty="0" err="1"/>
              <a:t>Оричевская</a:t>
            </a:r>
            <a:endParaRPr lang="ru-RU" sz="1400" b="1" u="sng" dirty="0"/>
          </a:p>
          <a:p>
            <a:pPr algn="ctr">
              <a:defRPr/>
            </a:pPr>
            <a:r>
              <a:rPr lang="ru-RU" sz="1400" b="1" u="sng" dirty="0"/>
              <a:t>ПХС-</a:t>
            </a:r>
            <a:r>
              <a:rPr lang="en-US" sz="1400" b="1" u="sng" dirty="0" smtClean="0"/>
              <a:t>III</a:t>
            </a:r>
            <a:r>
              <a:rPr lang="ru-RU" sz="1400" b="1" u="sng" dirty="0" smtClean="0"/>
              <a:t> типа</a:t>
            </a:r>
            <a:r>
              <a:rPr lang="ru-RU" sz="1400" u="sng" dirty="0" smtClean="0"/>
              <a:t> </a:t>
            </a:r>
            <a:r>
              <a:rPr lang="ru-RU" sz="1200" u="sng" dirty="0" err="1" smtClean="0"/>
              <a:t>пгт</a:t>
            </a:r>
            <a:r>
              <a:rPr lang="ru-RU" sz="1200" u="sng" dirty="0" smtClean="0"/>
              <a:t> </a:t>
            </a:r>
            <a:r>
              <a:rPr lang="ru-RU" sz="1200" u="sng" dirty="0"/>
              <a:t>Оричи</a:t>
            </a:r>
          </a:p>
          <a:p>
            <a:pPr algn="ctr">
              <a:defRPr/>
            </a:pPr>
            <a:endParaRPr lang="ru-RU" sz="1200" u="sng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708889" y="1128713"/>
            <a:ext cx="2373923" cy="635000"/>
          </a:xfrm>
          <a:prstGeom prst="wedgeRectCallout">
            <a:avLst>
              <a:gd name="adj1" fmla="val 45951"/>
              <a:gd name="adj2" fmla="val 96606"/>
            </a:avLst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u="sng" dirty="0"/>
              <a:t>Верхнекамская</a:t>
            </a:r>
          </a:p>
          <a:p>
            <a:pPr algn="ctr">
              <a:defRPr/>
            </a:pPr>
            <a:r>
              <a:rPr lang="ru-RU" sz="1400" b="1" u="sng" dirty="0"/>
              <a:t>ПХС-</a:t>
            </a:r>
            <a:r>
              <a:rPr lang="en-US" sz="1400" b="1" u="sng" dirty="0" smtClean="0"/>
              <a:t>III</a:t>
            </a:r>
            <a:r>
              <a:rPr lang="ru-RU" sz="1400" b="1" u="sng" dirty="0" smtClean="0"/>
              <a:t> типа</a:t>
            </a:r>
            <a:r>
              <a:rPr lang="ru-RU" sz="1400" u="sng" dirty="0" smtClean="0"/>
              <a:t> </a:t>
            </a:r>
            <a:r>
              <a:rPr lang="ru-RU" sz="1200" u="sng" dirty="0" err="1" smtClean="0"/>
              <a:t>пгт</a:t>
            </a:r>
            <a:r>
              <a:rPr lang="ru-RU" sz="1200" u="sng" dirty="0" smtClean="0"/>
              <a:t> </a:t>
            </a:r>
            <a:r>
              <a:rPr lang="ru-RU" sz="1200" u="sng" dirty="0" err="1"/>
              <a:t>Светлополянск</a:t>
            </a:r>
            <a:endParaRPr lang="ru-RU" sz="1200" u="sng" dirty="0"/>
          </a:p>
          <a:p>
            <a:pPr algn="ctr">
              <a:defRPr/>
            </a:pPr>
            <a:endParaRPr lang="ru-RU" sz="1200" u="sng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573716" y="4219575"/>
            <a:ext cx="2016369" cy="577850"/>
          </a:xfrm>
          <a:prstGeom prst="wedgeRectCallout">
            <a:avLst>
              <a:gd name="adj1" fmla="val -114543"/>
              <a:gd name="adj2" fmla="val -146183"/>
            </a:avLst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u="sng" dirty="0"/>
              <a:t>Зуевская</a:t>
            </a:r>
          </a:p>
          <a:p>
            <a:pPr algn="ctr">
              <a:defRPr/>
            </a:pPr>
            <a:r>
              <a:rPr lang="ru-RU" sz="1400" b="1" u="sng" dirty="0"/>
              <a:t>ПХС-</a:t>
            </a:r>
            <a:r>
              <a:rPr lang="en-US" sz="1400" b="1" u="sng" dirty="0" smtClean="0"/>
              <a:t>III</a:t>
            </a:r>
            <a:r>
              <a:rPr lang="ru-RU" sz="1400" b="1" u="sng" dirty="0" smtClean="0"/>
              <a:t> типа</a:t>
            </a:r>
            <a:r>
              <a:rPr lang="ru-RU" sz="1400" u="sng" dirty="0" smtClean="0"/>
              <a:t> </a:t>
            </a:r>
            <a:r>
              <a:rPr lang="ru-RU" sz="1200" u="sng" dirty="0"/>
              <a:t>г. Зуевка</a:t>
            </a:r>
          </a:p>
          <a:p>
            <a:pPr algn="ctr">
              <a:defRPr/>
            </a:pPr>
            <a:endParaRPr lang="ru-RU" sz="1200" u="sng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692520" y="5719763"/>
            <a:ext cx="1956288" cy="747712"/>
          </a:xfrm>
          <a:prstGeom prst="wedgeRectCallout">
            <a:avLst>
              <a:gd name="adj1" fmla="val 54732"/>
              <a:gd name="adj2" fmla="val -171903"/>
            </a:avLst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u="sng" dirty="0"/>
              <a:t>Советская</a:t>
            </a:r>
          </a:p>
          <a:p>
            <a:pPr algn="ctr">
              <a:defRPr/>
            </a:pPr>
            <a:r>
              <a:rPr lang="ru-RU" sz="1400" b="1" u="sng" dirty="0"/>
              <a:t>ПХС-</a:t>
            </a:r>
            <a:r>
              <a:rPr lang="en-US" sz="1400" b="1" u="sng" dirty="0" smtClean="0"/>
              <a:t>III</a:t>
            </a:r>
            <a:r>
              <a:rPr lang="ru-RU" sz="1400" b="1" u="sng" dirty="0" smtClean="0"/>
              <a:t> типа</a:t>
            </a:r>
            <a:r>
              <a:rPr lang="ru-RU" sz="1400" u="sng" dirty="0" smtClean="0"/>
              <a:t> </a:t>
            </a:r>
            <a:r>
              <a:rPr lang="ru-RU" sz="1200" u="sng" dirty="0"/>
              <a:t>г. Советск</a:t>
            </a:r>
          </a:p>
          <a:p>
            <a:pPr algn="ctr">
              <a:defRPr/>
            </a:pPr>
            <a:r>
              <a:rPr lang="ru-RU" sz="1200" u="sng" dirty="0"/>
              <a:t>КОГСАУ «Лесоохрана»</a:t>
            </a:r>
          </a:p>
          <a:p>
            <a:pPr algn="ctr">
              <a:defRPr/>
            </a:pPr>
            <a:endParaRPr lang="ru-RU" sz="1200" u="sng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66346" y="4651376"/>
            <a:ext cx="1963615" cy="722313"/>
          </a:xfrm>
          <a:prstGeom prst="wedgeRectCallout">
            <a:avLst>
              <a:gd name="adj1" fmla="val 102047"/>
              <a:gd name="adj2" fmla="val -166263"/>
            </a:avLst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u="sng" dirty="0" err="1"/>
              <a:t>Котельничское</a:t>
            </a:r>
            <a:r>
              <a:rPr lang="ru-RU" sz="1400" b="1" u="sng" dirty="0"/>
              <a:t> </a:t>
            </a:r>
            <a:r>
              <a:rPr lang="ru-RU" sz="1400" b="1" u="sng" dirty="0" err="1"/>
              <a:t>авиаотделение</a:t>
            </a:r>
            <a:endParaRPr lang="ru-RU" sz="1400" b="1" u="sng" dirty="0"/>
          </a:p>
          <a:p>
            <a:pPr algn="ctr">
              <a:defRPr/>
            </a:pPr>
            <a:r>
              <a:rPr lang="ru-RU" sz="1200" dirty="0"/>
              <a:t>г. Котельнич</a:t>
            </a:r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803782" y="2749550"/>
            <a:ext cx="2088173" cy="679450"/>
          </a:xfrm>
          <a:prstGeom prst="wedgeRectCallout">
            <a:avLst>
              <a:gd name="adj1" fmla="val -173029"/>
              <a:gd name="adj2" fmla="val 46047"/>
            </a:avLst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u="sng" dirty="0"/>
              <a:t>Кировское </a:t>
            </a:r>
            <a:r>
              <a:rPr lang="ru-RU" sz="1400" b="1" u="sng" dirty="0" err="1"/>
              <a:t>авиаотделение</a:t>
            </a:r>
            <a:endParaRPr lang="ru-RU" sz="1400" b="1" u="sng" dirty="0"/>
          </a:p>
          <a:p>
            <a:pPr algn="ctr">
              <a:defRPr/>
            </a:pPr>
            <a:r>
              <a:rPr lang="ru-RU" sz="1200" dirty="0"/>
              <a:t>г. Киров</a:t>
            </a:r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803782" y="1374776"/>
            <a:ext cx="2088173" cy="766763"/>
          </a:xfrm>
          <a:prstGeom prst="wedgeRectCallout">
            <a:avLst>
              <a:gd name="adj1" fmla="val -89623"/>
              <a:gd name="adj2" fmla="val 79827"/>
            </a:avLst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u="sng" dirty="0" err="1"/>
              <a:t>Кирсинское</a:t>
            </a:r>
            <a:r>
              <a:rPr lang="ru-RU" sz="1400" b="1" u="sng" dirty="0"/>
              <a:t> </a:t>
            </a:r>
            <a:r>
              <a:rPr lang="ru-RU" sz="1400" b="1" u="sng" dirty="0" err="1"/>
              <a:t>авиаотделение</a:t>
            </a:r>
            <a:endParaRPr lang="ru-RU" sz="1400" b="1" u="sng" dirty="0"/>
          </a:p>
          <a:p>
            <a:pPr algn="ctr">
              <a:defRPr/>
            </a:pPr>
            <a:r>
              <a:rPr lang="ru-RU" sz="1200" dirty="0"/>
              <a:t>г. </a:t>
            </a:r>
            <a:r>
              <a:rPr lang="ru-RU" sz="1200" dirty="0" err="1"/>
              <a:t>Кирс</a:t>
            </a:r>
            <a:r>
              <a:rPr lang="ru-RU" sz="1200" dirty="0"/>
              <a:t> </a:t>
            </a:r>
          </a:p>
          <a:p>
            <a:pPr algn="ctr">
              <a:defRPr/>
            </a:pPr>
            <a:endParaRPr lang="ru-RU" sz="1200" dirty="0"/>
          </a:p>
        </p:txBody>
      </p:sp>
      <p:pic>
        <p:nvPicPr>
          <p:cNvPr id="32" name="Picture 34" descr="base_1_188377_17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15" y="1059562"/>
            <a:ext cx="572662" cy="2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4" descr="base_1_188377_17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18" y="2441727"/>
            <a:ext cx="572662" cy="2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4" descr="base_1_188377_17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1" y="4324652"/>
            <a:ext cx="572662" cy="2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 descr="base_1_188377_179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26" y="2233384"/>
            <a:ext cx="624254" cy="37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3" descr="base_1_188377_179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5921717"/>
            <a:ext cx="624254" cy="37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base_1_188377_179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11" y="5186706"/>
            <a:ext cx="624254" cy="37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3" descr="base_1_188377_179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22" y="3717032"/>
            <a:ext cx="624254" cy="37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base_1_188377_179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14" y="1264874"/>
            <a:ext cx="624254" cy="37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65" y="5872981"/>
            <a:ext cx="288498" cy="35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70914" y="7960"/>
            <a:ext cx="2895600" cy="365125"/>
          </a:xfrm>
        </p:spPr>
        <p:txBody>
          <a:bodyPr/>
          <a:lstStyle/>
          <a:p>
            <a:r>
              <a:rPr lang="ru-RU" dirty="0" smtClean="0"/>
              <a:t>145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Овал 91"/>
          <p:cNvSpPr/>
          <p:nvPr/>
        </p:nvSpPr>
        <p:spPr>
          <a:xfrm>
            <a:off x="3194539" y="4967288"/>
            <a:ext cx="215412" cy="2159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124451" y="4017963"/>
            <a:ext cx="215411" cy="2159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137639" y="3336925"/>
            <a:ext cx="215412" cy="2159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85" y="390525"/>
            <a:ext cx="510393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000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altLang="ru-RU" sz="1800" b="1" dirty="0" smtClean="0">
                <a:latin typeface="Arial Narrow" pitchFamily="34" charset="0"/>
              </a:rPr>
              <a:t>2.1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Карта-схема мест дислокации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лесопожарных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формирований, подразделений пожарной охраны и аварийно-спасательных формирований </a:t>
            </a:r>
            <a:endParaRPr lang="ru-RU" sz="1200" b="1" dirty="0"/>
          </a:p>
        </p:txBody>
      </p:sp>
      <p:graphicFrame>
        <p:nvGraphicFramePr>
          <p:cNvPr id="10463" name="Group 223"/>
          <p:cNvGraphicFramePr>
            <a:graphicFrameLocks noGrp="1"/>
          </p:cNvGraphicFramePr>
          <p:nvPr>
            <p:ph idx="1"/>
          </p:nvPr>
        </p:nvGraphicFramePr>
        <p:xfrm>
          <a:off x="250582" y="1052514"/>
          <a:ext cx="1943100" cy="4822829"/>
        </p:xfrm>
        <a:graphic>
          <a:graphicData uri="http://schemas.openxmlformats.org/drawingml/2006/table">
            <a:tbl>
              <a:tblPr/>
              <a:tblGrid>
                <a:gridCol w="200757"/>
                <a:gridCol w="1742343"/>
              </a:tblGrid>
              <a:tr h="2253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32 ПЧ ФГКУ «4 отряд ФПС по Кировской области»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201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33 ПЧ ФГКУ «11 отряд ФПС по Кировской области»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9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27 ПЧ ФГКУ «1 отряд ФПС по Кировской области»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4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ПСЧ ФГКУ «11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5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ПЧ ФГКУ «3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729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6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ФГКУ «2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7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ПЧ ФГКУ «6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015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ПЧ ФГКУ «1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9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ПЧ ФГКУ «4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9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10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ПЧ ФГКУ «5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11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ФГКУ «1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12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ФГКУ «6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9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13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ПЧ ФГКУ «3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14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ПЧ ФГКУ «5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15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ПЧ ФГКУ «6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16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ПЧ ФГКУ «2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17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ПЧ ФГКУ «3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9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18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ПЧ ФГКУ «11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3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19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316" marR="6316" marT="683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ПЧ ФГКУ «5 отряд ФПС по Кировской области»</a:t>
                      </a:r>
                    </a:p>
                  </a:txBody>
                  <a:tcPr marL="8792" marR="8792" marT="9523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65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681094"/>
              </p:ext>
            </p:extLst>
          </p:nvPr>
        </p:nvGraphicFramePr>
        <p:xfrm>
          <a:off x="7167197" y="692151"/>
          <a:ext cx="1532792" cy="6285254"/>
        </p:xfrm>
        <a:graphic>
          <a:graphicData uri="http://schemas.openxmlformats.org/drawingml/2006/table">
            <a:tbl>
              <a:tblPr/>
              <a:tblGrid>
                <a:gridCol w="159726"/>
                <a:gridCol w="1373066"/>
              </a:tblGrid>
              <a:tr h="2693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20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ПЧ ФГКУ «5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ПЧ ФГКУ «11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55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ПЧ ФГКУ «6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ПЧ ФГКУ «3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ПЧ ФГКУ «6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ПЧ ФГКУ «4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ПЧ ФГКУ «6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ПЧ ФГКУ «4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ПЧ ФГКУ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«4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ФГКУ «11отряд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ПЧ ФГКУ «4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ПЧ ФГКУ «5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ПЧ ФГКУ «4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33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ПЧ ФГКУ «1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34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ПЧ ФГКУ «5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35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ПЧ ФГКУ «1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36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ПЧ ФГКУ «6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37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ПЧ ФГКУ «11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38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ПЧ ФГКУ «4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39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ФГКУ «3 отряд ФПС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40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ФКУ «ЦУКС ГУ МЧС России по Кировской области»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263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41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ГУ МЧС России по Кировской области</a:t>
                      </a: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777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42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979" marR="4979" marT="53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СПСЧ № 4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 ФПС №16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МЧС (только на землях обороны)</a:t>
                      </a: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952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3348404" y="4652963"/>
            <a:ext cx="215411" cy="2159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84" name="TextBox 10"/>
          <p:cNvSpPr txBox="1">
            <a:spLocks noChangeArrowheads="1"/>
          </p:cNvSpPr>
          <p:nvPr/>
        </p:nvSpPr>
        <p:spPr bwMode="auto">
          <a:xfrm>
            <a:off x="3317631" y="4622801"/>
            <a:ext cx="2754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6588370" y="2997201"/>
            <a:ext cx="215412" cy="214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642338" y="3781425"/>
            <a:ext cx="382466" cy="165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8" name="Овал 17"/>
          <p:cNvSpPr/>
          <p:nvPr/>
        </p:nvSpPr>
        <p:spPr>
          <a:xfrm>
            <a:off x="5054112" y="5302251"/>
            <a:ext cx="373673" cy="1492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9" name="Овал 18"/>
          <p:cNvSpPr/>
          <p:nvPr/>
        </p:nvSpPr>
        <p:spPr>
          <a:xfrm>
            <a:off x="2555631" y="4824413"/>
            <a:ext cx="216877" cy="2143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Овал 19"/>
          <p:cNvSpPr/>
          <p:nvPr/>
        </p:nvSpPr>
        <p:spPr>
          <a:xfrm>
            <a:off x="3118339" y="2970213"/>
            <a:ext cx="215412" cy="2159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Овал 20"/>
          <p:cNvSpPr/>
          <p:nvPr/>
        </p:nvSpPr>
        <p:spPr>
          <a:xfrm>
            <a:off x="5373566" y="6381751"/>
            <a:ext cx="215411" cy="214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Овал 21"/>
          <p:cNvSpPr/>
          <p:nvPr/>
        </p:nvSpPr>
        <p:spPr>
          <a:xfrm>
            <a:off x="3924300" y="4184651"/>
            <a:ext cx="215412" cy="214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Овал 22"/>
          <p:cNvSpPr/>
          <p:nvPr/>
        </p:nvSpPr>
        <p:spPr>
          <a:xfrm>
            <a:off x="5975838" y="2103438"/>
            <a:ext cx="216877" cy="2159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Овал 23"/>
          <p:cNvSpPr/>
          <p:nvPr/>
        </p:nvSpPr>
        <p:spPr>
          <a:xfrm>
            <a:off x="5269523" y="3514725"/>
            <a:ext cx="216877" cy="2159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394" name="TextBox 49"/>
          <p:cNvSpPr txBox="1">
            <a:spLocks noChangeArrowheads="1"/>
          </p:cNvSpPr>
          <p:nvPr/>
        </p:nvSpPr>
        <p:spPr bwMode="auto">
          <a:xfrm>
            <a:off x="6576647" y="2965450"/>
            <a:ext cx="22713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7" name="Овал 96"/>
          <p:cNvSpPr/>
          <p:nvPr/>
        </p:nvSpPr>
        <p:spPr>
          <a:xfrm>
            <a:off x="4007828" y="3459163"/>
            <a:ext cx="570034" cy="2714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39,40,41</a:t>
            </a:r>
          </a:p>
        </p:txBody>
      </p:sp>
      <p:pic>
        <p:nvPicPr>
          <p:cNvPr id="10396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54" y="5956300"/>
            <a:ext cx="58029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7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35" y="963613"/>
            <a:ext cx="58029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Овал 87"/>
          <p:cNvSpPr/>
          <p:nvPr/>
        </p:nvSpPr>
        <p:spPr>
          <a:xfrm>
            <a:off x="5043854" y="4533901"/>
            <a:ext cx="216877" cy="214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9" name="Овал 88"/>
          <p:cNvSpPr/>
          <p:nvPr/>
        </p:nvSpPr>
        <p:spPr>
          <a:xfrm>
            <a:off x="3225312" y="3946526"/>
            <a:ext cx="383931" cy="1873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90" name="Овал 89"/>
          <p:cNvSpPr/>
          <p:nvPr/>
        </p:nvSpPr>
        <p:spPr>
          <a:xfrm>
            <a:off x="4589585" y="4125914"/>
            <a:ext cx="382466" cy="130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91" name="Овал 90"/>
          <p:cNvSpPr/>
          <p:nvPr/>
        </p:nvSpPr>
        <p:spPr>
          <a:xfrm>
            <a:off x="4000500" y="5183189"/>
            <a:ext cx="382466" cy="1555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93" name="Овал 92"/>
          <p:cNvSpPr/>
          <p:nvPr/>
        </p:nvSpPr>
        <p:spPr>
          <a:xfrm>
            <a:off x="3248759" y="931863"/>
            <a:ext cx="382465" cy="1539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94" name="Овал 93"/>
          <p:cNvSpPr/>
          <p:nvPr/>
        </p:nvSpPr>
        <p:spPr>
          <a:xfrm>
            <a:off x="5076092" y="6100764"/>
            <a:ext cx="382466" cy="1746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5" name="Овал 94"/>
          <p:cNvSpPr/>
          <p:nvPr/>
        </p:nvSpPr>
        <p:spPr>
          <a:xfrm>
            <a:off x="3648808" y="2359025"/>
            <a:ext cx="382466" cy="1539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98" name="Овал 97"/>
          <p:cNvSpPr/>
          <p:nvPr/>
        </p:nvSpPr>
        <p:spPr>
          <a:xfrm>
            <a:off x="4846028" y="2359025"/>
            <a:ext cx="382465" cy="1079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99" name="Овал 98"/>
          <p:cNvSpPr/>
          <p:nvPr/>
        </p:nvSpPr>
        <p:spPr>
          <a:xfrm>
            <a:off x="4721469" y="4884739"/>
            <a:ext cx="382466" cy="1539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00" name="Овал 99"/>
          <p:cNvSpPr/>
          <p:nvPr/>
        </p:nvSpPr>
        <p:spPr>
          <a:xfrm>
            <a:off x="4164623" y="4533901"/>
            <a:ext cx="382466" cy="1190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5936273" y="3078163"/>
            <a:ext cx="373673" cy="1714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2932235" y="2205039"/>
            <a:ext cx="372208" cy="1539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3609243" y="3914775"/>
            <a:ext cx="372208" cy="1873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3456843" y="3552825"/>
            <a:ext cx="372208" cy="1143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3541835" y="5183188"/>
            <a:ext cx="373673" cy="1143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2828193" y="1268413"/>
            <a:ext cx="373674" cy="1143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2369528" y="5570538"/>
            <a:ext cx="372208" cy="1143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2919046" y="3575051"/>
            <a:ext cx="373674" cy="1555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4440116" y="3078163"/>
            <a:ext cx="373674" cy="1254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3820258" y="4876800"/>
            <a:ext cx="373673" cy="1143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4164623" y="4183063"/>
            <a:ext cx="373674" cy="1143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2807677" y="4652963"/>
            <a:ext cx="373674" cy="1714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5229958" y="4738688"/>
            <a:ext cx="373673" cy="1460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4566139" y="5570538"/>
            <a:ext cx="373674" cy="1714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5473212" y="4170363"/>
            <a:ext cx="373673" cy="127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2286000" y="3905250"/>
            <a:ext cx="373674" cy="1349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3727939" y="3022601"/>
            <a:ext cx="373674" cy="1635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3046535" y="5338764"/>
            <a:ext cx="373673" cy="1873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4098681" y="2736850"/>
            <a:ext cx="373673" cy="1143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40673" y="25400"/>
            <a:ext cx="2895600" cy="365125"/>
          </a:xfrm>
        </p:spPr>
        <p:txBody>
          <a:bodyPr/>
          <a:lstStyle/>
          <a:p>
            <a:r>
              <a:rPr lang="ru-RU" dirty="0" smtClean="0"/>
              <a:t>146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3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4"/>
            <a:ext cx="8229600" cy="5603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Карта-схема межрегионального взаимодействия при тушении лесных пожаров </a:t>
            </a:r>
          </a:p>
        </p:txBody>
      </p:sp>
      <p:pic>
        <p:nvPicPr>
          <p:cNvPr id="11267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1" y="1243014"/>
            <a:ext cx="4592515" cy="4319587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3851032" y="1916112"/>
            <a:ext cx="1548660" cy="3424238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Министерство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лесного хозяйства </a:t>
            </a:r>
          </a:p>
          <a:p>
            <a:pPr algn="ctr">
              <a:defRPr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Кировской области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тел. </a:t>
            </a:r>
            <a:r>
              <a:rPr lang="ru-RU" sz="800" b="1" dirty="0" smtClean="0"/>
              <a:t>8-800-100-94-00</a:t>
            </a:r>
            <a:r>
              <a:rPr lang="ru-RU" sz="800" b="1" dirty="0"/>
              <a:t>, </a:t>
            </a:r>
          </a:p>
          <a:p>
            <a:pPr algn="ctr">
              <a:defRPr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(8332)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64-34-28</a:t>
            </a:r>
          </a:p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_____________________</a:t>
            </a:r>
          </a:p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3 автоцистерны,</a:t>
            </a: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3 </a:t>
            </a:r>
            <a:r>
              <a:rPr lang="ru-RU" sz="800" b="1" dirty="0">
                <a:solidFill>
                  <a:schemeClr val="tx1"/>
                </a:solidFill>
              </a:rPr>
              <a:t>трактора (1 бульдозер, </a:t>
            </a:r>
          </a:p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2 </a:t>
            </a:r>
            <a:r>
              <a:rPr lang="ru-RU" sz="800" b="1" dirty="0">
                <a:solidFill>
                  <a:schemeClr val="tx1"/>
                </a:solidFill>
              </a:rPr>
              <a:t>колесных трактора</a:t>
            </a:r>
            <a:r>
              <a:rPr lang="ru-RU" sz="800" b="1" dirty="0" smtClean="0">
                <a:solidFill>
                  <a:schemeClr val="tx1"/>
                </a:solidFill>
              </a:rPr>
              <a:t>),</a:t>
            </a:r>
            <a:endParaRPr lang="ru-RU" sz="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1 </a:t>
            </a:r>
            <a:r>
              <a:rPr lang="ru-RU" sz="800" b="1" dirty="0" smtClean="0">
                <a:solidFill>
                  <a:schemeClr val="tx1"/>
                </a:solidFill>
              </a:rPr>
              <a:t>тягач,</a:t>
            </a:r>
            <a:endParaRPr lang="ru-RU" sz="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1 </a:t>
            </a:r>
            <a:r>
              <a:rPr lang="ru-RU" sz="800" b="1" dirty="0" smtClean="0">
                <a:solidFill>
                  <a:schemeClr val="tx1"/>
                </a:solidFill>
              </a:rPr>
              <a:t>трал,</a:t>
            </a:r>
            <a:endParaRPr lang="ru-RU" sz="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2  </a:t>
            </a:r>
            <a:r>
              <a:rPr lang="ru-RU" sz="800" b="1" dirty="0" smtClean="0">
                <a:solidFill>
                  <a:schemeClr val="tx1"/>
                </a:solidFill>
              </a:rPr>
              <a:t>грузовые автомашины,</a:t>
            </a:r>
            <a:endParaRPr lang="ru-RU" sz="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1 </a:t>
            </a:r>
            <a:r>
              <a:rPr lang="ru-RU" sz="800" b="1" dirty="0" smtClean="0">
                <a:solidFill>
                  <a:schemeClr val="tx1"/>
                </a:solidFill>
              </a:rPr>
              <a:t>автобус, </a:t>
            </a: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5 </a:t>
            </a:r>
            <a:r>
              <a:rPr lang="ru-RU" sz="800" b="1" dirty="0" smtClean="0">
                <a:solidFill>
                  <a:schemeClr val="tx1"/>
                </a:solidFill>
              </a:rPr>
              <a:t>мотопомп,</a:t>
            </a: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6 зажигательных </a:t>
            </a:r>
            <a:r>
              <a:rPr lang="ru-RU" sz="800" b="1" dirty="0" smtClean="0">
                <a:solidFill>
                  <a:schemeClr val="tx1"/>
                </a:solidFill>
              </a:rPr>
              <a:t>аппаратов,</a:t>
            </a: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5 </a:t>
            </a:r>
            <a:r>
              <a:rPr lang="ru-RU" sz="800" b="1" dirty="0" smtClean="0">
                <a:solidFill>
                  <a:schemeClr val="tx1"/>
                </a:solidFill>
              </a:rPr>
              <a:t>бензопил,</a:t>
            </a: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5 </a:t>
            </a:r>
            <a:r>
              <a:rPr lang="ru-RU" sz="800" b="1" dirty="0" smtClean="0">
                <a:solidFill>
                  <a:schemeClr val="tx1"/>
                </a:solidFill>
              </a:rPr>
              <a:t>воздуходувок,</a:t>
            </a:r>
            <a:endParaRPr lang="ru-RU" sz="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15 РЛО</a:t>
            </a:r>
            <a:r>
              <a:rPr lang="ru-RU" sz="800" b="1" dirty="0">
                <a:solidFill>
                  <a:schemeClr val="tx1"/>
                </a:solidFill>
              </a:rPr>
              <a:t>,  5 </a:t>
            </a:r>
            <a:r>
              <a:rPr lang="ru-RU" sz="800" b="1" dirty="0" smtClean="0">
                <a:solidFill>
                  <a:schemeClr val="tx1"/>
                </a:solidFill>
              </a:rPr>
              <a:t>УКВ-раций, </a:t>
            </a:r>
          </a:p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1 КВ-рация, </a:t>
            </a: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12 человек, из них</a:t>
            </a: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8 </a:t>
            </a:r>
            <a:r>
              <a:rPr lang="ru-RU" sz="800" b="1" dirty="0" smtClean="0">
                <a:solidFill>
                  <a:schemeClr val="tx1"/>
                </a:solidFill>
              </a:rPr>
              <a:t>сотрудников ППС и</a:t>
            </a:r>
          </a:p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ru-RU" sz="800" b="1" dirty="0">
                <a:solidFill>
                  <a:schemeClr val="tx1"/>
                </a:solidFill>
              </a:rPr>
              <a:t>1 </a:t>
            </a:r>
            <a:r>
              <a:rPr lang="ru-RU" sz="800" b="1" dirty="0" smtClean="0">
                <a:solidFill>
                  <a:schemeClr val="tx1"/>
                </a:solidFill>
              </a:rPr>
              <a:t>летчик-наблюдатель, </a:t>
            </a:r>
          </a:p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3 </a:t>
            </a:r>
            <a:r>
              <a:rPr lang="ru-RU" sz="800" b="1" dirty="0">
                <a:solidFill>
                  <a:schemeClr val="tx1"/>
                </a:solidFill>
              </a:rPr>
              <a:t>работника наземных служб</a:t>
            </a:r>
          </a:p>
          <a:p>
            <a:pPr algn="ctr">
              <a:defRPr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2527" y="921704"/>
            <a:ext cx="2259623" cy="935956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Министерство </a:t>
            </a:r>
            <a:r>
              <a:rPr lang="ru-RU" sz="1050" dirty="0">
                <a:solidFill>
                  <a:schemeClr val="tx1"/>
                </a:solidFill>
              </a:rPr>
              <a:t>природных ресурсов и охраны окружающей среды Республики </a:t>
            </a:r>
            <a:r>
              <a:rPr lang="ru-RU" sz="1050" dirty="0" smtClean="0">
                <a:solidFill>
                  <a:schemeClr val="tx1"/>
                </a:solidFill>
              </a:rPr>
              <a:t>Коми</a:t>
            </a:r>
          </a:p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тел</a:t>
            </a:r>
            <a:r>
              <a:rPr lang="ru-RU" sz="1050" dirty="0" smtClean="0">
                <a:solidFill>
                  <a:schemeClr val="tx1"/>
                </a:solidFill>
              </a:rPr>
              <a:t>. </a:t>
            </a:r>
            <a:r>
              <a:rPr lang="ru-RU" sz="1050" dirty="0" smtClean="0"/>
              <a:t>(</a:t>
            </a:r>
            <a:r>
              <a:rPr lang="ru-RU" sz="1050" dirty="0"/>
              <a:t>8212) 39-00-90, 39-00-92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854" y="965200"/>
            <a:ext cx="1655885" cy="1239838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Министерство природных </a:t>
            </a:r>
            <a:r>
              <a:rPr lang="ru-RU" sz="1000" dirty="0">
                <a:solidFill>
                  <a:schemeClr val="tx1"/>
                </a:solidFill>
              </a:rPr>
              <a:t>ресурсов, лесного хозяйства и экологии Пермского края 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тел</a:t>
            </a:r>
            <a:r>
              <a:rPr lang="ru-RU" sz="1000" dirty="0" smtClean="0">
                <a:solidFill>
                  <a:schemeClr val="tx1"/>
                </a:solidFill>
              </a:rPr>
              <a:t>. </a:t>
            </a:r>
            <a:r>
              <a:rPr lang="ru-RU" sz="1000" dirty="0" smtClean="0"/>
              <a:t>(</a:t>
            </a:r>
            <a:r>
              <a:rPr lang="ru-RU" sz="1000" dirty="0"/>
              <a:t>3422) 41-08-52, 34-94-44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32871" y="3726656"/>
            <a:ext cx="1655885" cy="1152525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Министерство лесного </a:t>
            </a:r>
            <a:r>
              <a:rPr lang="ru-RU" sz="1000" dirty="0">
                <a:solidFill>
                  <a:schemeClr val="tx1"/>
                </a:solidFill>
              </a:rPr>
              <a:t>хозяйства Удмуртской </a:t>
            </a:r>
            <a:r>
              <a:rPr lang="ru-RU" sz="1000" dirty="0" smtClean="0">
                <a:solidFill>
                  <a:schemeClr val="tx1"/>
                </a:solidFill>
              </a:rPr>
              <a:t>Республики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тел</a:t>
            </a:r>
            <a:r>
              <a:rPr lang="ru-RU" sz="1000" dirty="0" smtClean="0">
                <a:solidFill>
                  <a:schemeClr val="tx1"/>
                </a:solidFill>
              </a:rPr>
              <a:t>. </a:t>
            </a:r>
            <a:r>
              <a:rPr lang="ru-RU" sz="1000" dirty="0" smtClean="0"/>
              <a:t>(</a:t>
            </a:r>
            <a:r>
              <a:rPr lang="ru-RU" sz="1000" dirty="0"/>
              <a:t>3412) </a:t>
            </a:r>
            <a:r>
              <a:rPr lang="ru-RU" sz="1000" dirty="0" smtClean="0">
                <a:solidFill>
                  <a:schemeClr val="tx1"/>
                </a:solidFill>
              </a:rPr>
              <a:t>72-34-41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7897" y="5516564"/>
            <a:ext cx="2231780" cy="720725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Министерство </a:t>
            </a:r>
            <a:r>
              <a:rPr lang="ru-RU" sz="1000" dirty="0">
                <a:solidFill>
                  <a:schemeClr val="tx1"/>
                </a:solidFill>
              </a:rPr>
              <a:t>лесного хозяйства Республики </a:t>
            </a:r>
            <a:r>
              <a:rPr lang="ru-RU" sz="1000" dirty="0" smtClean="0">
                <a:solidFill>
                  <a:schemeClr val="tx1"/>
                </a:solidFill>
              </a:rPr>
              <a:t>Татарстан</a:t>
            </a: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тел</a:t>
            </a:r>
            <a:r>
              <a:rPr lang="ru-RU" sz="1000" dirty="0" smtClean="0">
                <a:solidFill>
                  <a:schemeClr val="tx1"/>
                </a:solidFill>
              </a:rPr>
              <a:t>. </a:t>
            </a:r>
            <a:r>
              <a:rPr lang="ru-RU" sz="1000" dirty="0" smtClean="0"/>
              <a:t>(</a:t>
            </a:r>
            <a:r>
              <a:rPr lang="ru-RU" sz="1000" dirty="0"/>
              <a:t>8432) 21-37-93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2413" y="5516564"/>
            <a:ext cx="1937238" cy="896938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Министерство </a:t>
            </a:r>
            <a:r>
              <a:rPr lang="ru-RU" sz="1000" dirty="0">
                <a:solidFill>
                  <a:schemeClr val="tx1"/>
                </a:solidFill>
              </a:rPr>
              <a:t>лесного хозяйства 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Республики Марий 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Эл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тел</a:t>
            </a:r>
            <a:r>
              <a:rPr lang="ru-RU" sz="1000" dirty="0" smtClean="0">
                <a:solidFill>
                  <a:schemeClr val="tx1"/>
                </a:solidFill>
              </a:rPr>
              <a:t>. (</a:t>
            </a:r>
            <a:r>
              <a:rPr lang="ru-RU" sz="1000" dirty="0">
                <a:solidFill>
                  <a:schemeClr val="tx1"/>
                </a:solidFill>
              </a:rPr>
              <a:t>8362) 56-65-35, 64-20-00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335" y="4383089"/>
            <a:ext cx="1834662" cy="1133475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Департамент </a:t>
            </a:r>
            <a:r>
              <a:rPr lang="ru-RU" sz="1000" dirty="0">
                <a:solidFill>
                  <a:schemeClr val="tx1"/>
                </a:solidFill>
              </a:rPr>
              <a:t>лесного хозяйства Нижегородской области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тел</a:t>
            </a:r>
            <a:r>
              <a:rPr lang="ru-RU" sz="1000" dirty="0" smtClean="0">
                <a:solidFill>
                  <a:schemeClr val="tx1"/>
                </a:solidFill>
              </a:rPr>
              <a:t>. (</a:t>
            </a:r>
            <a:r>
              <a:rPr lang="ru-RU" sz="1000" dirty="0">
                <a:solidFill>
                  <a:schemeClr val="tx1"/>
                </a:solidFill>
              </a:rPr>
              <a:t>8314) 30-01-23</a:t>
            </a:r>
            <a:r>
              <a:rPr lang="ru-RU" sz="1000" dirty="0" smtClean="0">
                <a:solidFill>
                  <a:schemeClr val="tx1"/>
                </a:solidFill>
              </a:rPr>
              <a:t>,</a:t>
            </a:r>
            <a:endParaRPr lang="ru-RU" sz="1000" dirty="0"/>
          </a:p>
          <a:p>
            <a:pPr algn="ctr">
              <a:defRPr/>
            </a:pPr>
            <a:r>
              <a:rPr lang="ru-RU" sz="1000" dirty="0" smtClean="0"/>
              <a:t>89038467542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4335" y="3262313"/>
            <a:ext cx="1834662" cy="928687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Департамент </a:t>
            </a:r>
            <a:r>
              <a:rPr lang="ru-RU" sz="1000" dirty="0">
                <a:solidFill>
                  <a:schemeClr val="tx1"/>
                </a:solidFill>
              </a:rPr>
              <a:t>лесного хозяйства Костромской области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тел</a:t>
            </a:r>
            <a:r>
              <a:rPr lang="ru-RU" sz="1000" dirty="0" smtClean="0">
                <a:solidFill>
                  <a:schemeClr val="tx1"/>
                </a:solidFill>
              </a:rPr>
              <a:t>. </a:t>
            </a:r>
            <a:r>
              <a:rPr lang="ru-RU" sz="1000" dirty="0" smtClean="0"/>
              <a:t>(</a:t>
            </a:r>
            <a:r>
              <a:rPr lang="ru-RU" sz="1000" dirty="0"/>
              <a:t>4942) 49-24-91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4335" y="2205039"/>
            <a:ext cx="1834662" cy="936625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Департамент </a:t>
            </a:r>
            <a:r>
              <a:rPr lang="ru-RU" sz="1000" dirty="0">
                <a:solidFill>
                  <a:schemeClr val="tx1"/>
                </a:solidFill>
              </a:rPr>
              <a:t>лесного комплекса Вологодской области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тел</a:t>
            </a:r>
            <a:r>
              <a:rPr lang="ru-RU" sz="1000" dirty="0" smtClean="0">
                <a:solidFill>
                  <a:schemeClr val="tx1"/>
                </a:solidFill>
              </a:rPr>
              <a:t>. </a:t>
            </a:r>
            <a:r>
              <a:rPr lang="ru-RU" sz="1000" dirty="0" smtClean="0"/>
              <a:t>(</a:t>
            </a:r>
            <a:r>
              <a:rPr lang="ru-RU" sz="1000" dirty="0"/>
              <a:t>8172) </a:t>
            </a:r>
            <a:r>
              <a:rPr lang="ru-RU" sz="1000" dirty="0" smtClean="0"/>
              <a:t>54-57-30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959" y="965201"/>
            <a:ext cx="2159977" cy="1160463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 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Министерство </a:t>
            </a:r>
            <a:r>
              <a:rPr lang="ru-RU" sz="1000" dirty="0">
                <a:solidFill>
                  <a:schemeClr val="tx1"/>
                </a:solidFill>
              </a:rPr>
              <a:t>природных ресурсов и лесопромышленного комплекса Архангельской области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тел. (8182</a:t>
            </a:r>
            <a:r>
              <a:rPr lang="ru-RU" sz="1000" dirty="0">
                <a:solidFill>
                  <a:schemeClr val="tx1"/>
                </a:solidFill>
              </a:rPr>
              <a:t>) </a:t>
            </a:r>
            <a:r>
              <a:rPr lang="ru-RU" sz="1000" dirty="0" smtClean="0">
                <a:solidFill>
                  <a:schemeClr val="tx1"/>
                </a:solidFill>
              </a:rPr>
              <a:t>41-06-41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18456" y="7960"/>
            <a:ext cx="2895600" cy="365125"/>
          </a:xfrm>
        </p:spPr>
        <p:txBody>
          <a:bodyPr/>
          <a:lstStyle/>
          <a:p>
            <a:r>
              <a:rPr lang="ru-RU" dirty="0" smtClean="0"/>
              <a:t>147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9592" y="1268760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299208" y="4005064"/>
            <a:ext cx="1475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35112" y="6022080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399691" y="5733256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86936" y="6237289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86936" y="5733256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6768" y="5084763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56768" y="4653136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7570" y="3933056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56768" y="3500438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074938" y="1168208"/>
            <a:ext cx="14037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299208" y="4519392"/>
            <a:ext cx="14716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96595" y="1920697"/>
            <a:ext cx="14037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038242" y="1628800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038242" y="1167096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73851" y="1857660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6768" y="2436904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37570" y="2924944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036252" y="2120776"/>
            <a:ext cx="11655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042514" y="2514696"/>
            <a:ext cx="11530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3"/>
          <p:cNvSpPr>
            <a:spLocks noGrp="1"/>
          </p:cNvSpPr>
          <p:nvPr>
            <p:ph type="title"/>
          </p:nvPr>
        </p:nvSpPr>
        <p:spPr>
          <a:xfrm>
            <a:off x="250582" y="260350"/>
            <a:ext cx="8642838" cy="865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1800" b="1" dirty="0" smtClean="0">
                <a:latin typeface="Arial" charset="0"/>
                <a:cs typeface="Arial" charset="0"/>
              </a:rPr>
              <a:t>4.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привлечения сил и средств подразделений пожарной охраны и аварийно-спасательных формирований, сил и средств, которые могут быть привлечены для борьбы с лесными пожарами, иных юридических лиц, которые могут быть привлечены в установленном порядке к тушению лесных пожаров, в соответствии с уровнем пожарной опасности в лесах </a:t>
            </a: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Крест 77"/>
          <p:cNvSpPr/>
          <p:nvPr/>
        </p:nvSpPr>
        <p:spPr>
          <a:xfrm>
            <a:off x="5508382" y="3357564"/>
            <a:ext cx="359019" cy="358775"/>
          </a:xfrm>
          <a:prstGeom prst="plus">
            <a:avLst>
              <a:gd name="adj" fmla="val 386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38599"/>
              </p:ext>
            </p:extLst>
          </p:nvPr>
        </p:nvGraphicFramePr>
        <p:xfrm>
          <a:off x="6228184" y="1124744"/>
          <a:ext cx="2615208" cy="432047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53802"/>
                <a:gridCol w="653802"/>
                <a:gridCol w="653802"/>
                <a:gridCol w="653802"/>
              </a:tblGrid>
              <a:tr h="617211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КПО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КПО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КПО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КПО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КПО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Угроза возникновения ЧС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Действия</a:t>
                      </a:r>
                      <a:r>
                        <a:rPr lang="ru-RU" sz="900" baseline="0" dirty="0" smtClean="0"/>
                        <a:t> режима ЧС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Задействуются все ресурсы пожаротушения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88456"/>
              </p:ext>
            </p:extLst>
          </p:nvPr>
        </p:nvGraphicFramePr>
        <p:xfrm>
          <a:off x="-10272" y="5870416"/>
          <a:ext cx="9154273" cy="7269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11736"/>
                <a:gridCol w="911736"/>
                <a:gridCol w="911736"/>
                <a:gridCol w="911736"/>
                <a:gridCol w="757470"/>
                <a:gridCol w="1295416"/>
                <a:gridCol w="682322"/>
                <a:gridCol w="958539"/>
                <a:gridCol w="864934"/>
                <a:gridCol w="948648"/>
              </a:tblGrid>
              <a:tr h="7269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Лесопожарные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Пожарные подразделения ГУ МЧС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лиц, осуществляющих и не осуществляющих использование лесов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ресурсы пожаротушения находятся в повышенной готовности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ресурсы пожаротушения находятся в полной готовности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2339750" y="2401944"/>
            <a:ext cx="1933938" cy="21239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 человека,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 единиц техники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2298" y="2339712"/>
            <a:ext cx="1296144" cy="218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578 человек,</a:t>
            </a:r>
          </a:p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 единицы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</a:p>
        </p:txBody>
      </p:sp>
      <p:sp>
        <p:nvSpPr>
          <p:cNvPr id="6" name="Ромб 5"/>
          <p:cNvSpPr/>
          <p:nvPr/>
        </p:nvSpPr>
        <p:spPr>
          <a:xfrm>
            <a:off x="302769" y="2401944"/>
            <a:ext cx="1861409" cy="23229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6287 человек,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3527 единиц техники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Ромб 37"/>
          <p:cNvSpPr/>
          <p:nvPr/>
        </p:nvSpPr>
        <p:spPr>
          <a:xfrm>
            <a:off x="7668344" y="2419408"/>
            <a:ext cx="432048" cy="46558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омб 57"/>
          <p:cNvSpPr/>
          <p:nvPr/>
        </p:nvSpPr>
        <p:spPr>
          <a:xfrm>
            <a:off x="7668344" y="3037392"/>
            <a:ext cx="432048" cy="46558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омб 58"/>
          <p:cNvSpPr/>
          <p:nvPr/>
        </p:nvSpPr>
        <p:spPr>
          <a:xfrm>
            <a:off x="5832418" y="5941088"/>
            <a:ext cx="432048" cy="46558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омб 59"/>
          <p:cNvSpPr/>
          <p:nvPr/>
        </p:nvSpPr>
        <p:spPr>
          <a:xfrm>
            <a:off x="7524328" y="5941088"/>
            <a:ext cx="432048" cy="46558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омб 62"/>
          <p:cNvSpPr/>
          <p:nvPr/>
        </p:nvSpPr>
        <p:spPr>
          <a:xfrm>
            <a:off x="7668344" y="4293096"/>
            <a:ext cx="432048" cy="46558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омб 65"/>
          <p:cNvSpPr/>
          <p:nvPr/>
        </p:nvSpPr>
        <p:spPr>
          <a:xfrm>
            <a:off x="7668344" y="3601712"/>
            <a:ext cx="432048" cy="46558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омб 66"/>
          <p:cNvSpPr/>
          <p:nvPr/>
        </p:nvSpPr>
        <p:spPr>
          <a:xfrm>
            <a:off x="3841640" y="5939696"/>
            <a:ext cx="432048" cy="46558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>
            <a:off x="179512" y="5990880"/>
            <a:ext cx="360040" cy="3646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164179" y="5939696"/>
            <a:ext cx="351145" cy="466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авнобедренный треугольник 70"/>
          <p:cNvSpPr/>
          <p:nvPr/>
        </p:nvSpPr>
        <p:spPr>
          <a:xfrm>
            <a:off x="7020272" y="4343584"/>
            <a:ext cx="360040" cy="3646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7011796" y="3645040"/>
            <a:ext cx="360040" cy="3646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7011796" y="3087880"/>
            <a:ext cx="360040" cy="3646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7011796" y="2469896"/>
            <a:ext cx="360040" cy="3646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>
            <a:off x="7011796" y="1828880"/>
            <a:ext cx="360040" cy="3646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внобедренный треугольник 76"/>
          <p:cNvSpPr/>
          <p:nvPr/>
        </p:nvSpPr>
        <p:spPr>
          <a:xfrm>
            <a:off x="7011796" y="1196752"/>
            <a:ext cx="360040" cy="3646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8316416" y="4282968"/>
            <a:ext cx="351145" cy="466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04498" y="0"/>
            <a:ext cx="2895600" cy="365125"/>
          </a:xfrm>
        </p:spPr>
        <p:txBody>
          <a:bodyPr/>
          <a:lstStyle/>
          <a:p>
            <a:r>
              <a:rPr lang="ru-RU" dirty="0" smtClean="0"/>
              <a:t>148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5366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50581" y="260351"/>
            <a:ext cx="8714642" cy="576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b="1" dirty="0" smtClean="0">
                <a:latin typeface="Arial Narrow" pitchFamily="34" charset="0"/>
              </a:rPr>
              <a:t>5.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функционирования специализированной диспетчерской службы на территории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области</a:t>
            </a:r>
            <a:endParaRPr lang="ru-RU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53254" y="2533650"/>
            <a:ext cx="2664069" cy="1441450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РДС КОГСАУ «Лесоохрана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»,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министерство 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лесного хозяйства Кировской области, </a:t>
            </a:r>
          </a:p>
          <a:p>
            <a:pPr algn="ctr">
              <a:defRPr/>
            </a:pPr>
            <a:r>
              <a:rPr lang="ru-RU" sz="1050" dirty="0">
                <a:latin typeface="Arial" pitchFamily="34" charset="0"/>
                <a:cs typeface="Arial" pitchFamily="34" charset="0"/>
              </a:rPr>
              <a:t>г. Киров, ул. Пятницкая,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д. 32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defRPr/>
            </a:pPr>
            <a:r>
              <a:rPr lang="ru-RU" sz="1100" b="1" dirty="0"/>
              <a:t>т</a:t>
            </a:r>
            <a:r>
              <a:rPr lang="ru-RU" sz="1100" b="1" dirty="0" smtClean="0"/>
              <a:t>ел. 8-800-100-94-00</a:t>
            </a:r>
            <a:r>
              <a:rPr lang="ru-RU" sz="1100" b="1" dirty="0"/>
              <a:t>, </a:t>
            </a:r>
          </a:p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(8332) 64-34-28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>
            <a:spLocks noChangeArrowheads="1"/>
          </p:cNvSpPr>
          <p:nvPr/>
        </p:nvSpPr>
        <p:spPr bwMode="auto">
          <a:xfrm rot="-5400000">
            <a:off x="5517845" y="2124137"/>
            <a:ext cx="287338" cy="306265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8B0B0"/>
              </a:gs>
              <a:gs pos="35001">
                <a:srgbClr val="EEC8C8"/>
              </a:gs>
              <a:gs pos="100000">
                <a:srgbClr val="F9E9E9"/>
              </a:gs>
            </a:gsLst>
            <a:lin ang="16200000" scaled="1"/>
          </a:gradFill>
          <a:ln w="9525" algn="ctr">
            <a:solidFill>
              <a:srgbClr val="9A4E4E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020659" y="764704"/>
            <a:ext cx="1991456" cy="648171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100" dirty="0"/>
              <a:t>Республика Коми</a:t>
            </a:r>
          </a:p>
          <a:p>
            <a:pPr algn="ctr">
              <a:defRPr/>
            </a:pPr>
            <a:r>
              <a:rPr lang="ru-RU" sz="1100" dirty="0" smtClean="0"/>
              <a:t>тел. (8212</a:t>
            </a:r>
            <a:r>
              <a:rPr lang="ru-RU" sz="1100" dirty="0"/>
              <a:t>) </a:t>
            </a:r>
            <a:r>
              <a:rPr lang="ru-RU" sz="1100" dirty="0" smtClean="0"/>
              <a:t>39-00-90,</a:t>
            </a:r>
          </a:p>
          <a:p>
            <a:pPr algn="ctr">
              <a:defRPr/>
            </a:pPr>
            <a:r>
              <a:rPr lang="ru-RU" sz="1100" dirty="0" smtClean="0"/>
              <a:t>39-00-92</a:t>
            </a:r>
            <a:endParaRPr lang="ru-RU" sz="11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96105" y="1631950"/>
            <a:ext cx="2664069" cy="5032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Департамент лесного хозяйства по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ПФО,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ел. (831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 428-54-98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67908" y="908051"/>
            <a:ext cx="2518997" cy="5762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ФДС,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ел. (495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993-31-25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8-800-100-94-00</a:t>
            </a: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-2326176" y="3559786"/>
            <a:ext cx="5616575" cy="4337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Лесные отделы министерства лесного хозяйства Кировской области в лесничествах </a:t>
            </a:r>
            <a:endParaRPr lang="ru-RU" sz="1200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029451" y="1484312"/>
            <a:ext cx="1969477" cy="649287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100" dirty="0"/>
              <a:t>Пермский край</a:t>
            </a:r>
          </a:p>
          <a:p>
            <a:pPr algn="ctr">
              <a:defRPr/>
            </a:pPr>
            <a:r>
              <a:rPr lang="ru-RU" sz="1100" dirty="0"/>
              <a:t>тел</a:t>
            </a:r>
            <a:r>
              <a:rPr lang="ru-RU" sz="1100" dirty="0" smtClean="0"/>
              <a:t>. (</a:t>
            </a:r>
            <a:r>
              <a:rPr lang="ru-RU" sz="1100" dirty="0"/>
              <a:t>3422) </a:t>
            </a:r>
            <a:r>
              <a:rPr lang="ru-RU" sz="1100" dirty="0" smtClean="0"/>
              <a:t>41-08-52,</a:t>
            </a:r>
          </a:p>
          <a:p>
            <a:pPr algn="ctr">
              <a:defRPr/>
            </a:pPr>
            <a:r>
              <a:rPr lang="ru-RU" sz="1100" dirty="0" smtClean="0"/>
              <a:t>34-94-44</a:t>
            </a:r>
            <a:endParaRPr lang="ru-RU" sz="1100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042639" y="2206625"/>
            <a:ext cx="1979735" cy="574675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/>
              <a:t>Удмуртская Республика</a:t>
            </a:r>
          </a:p>
          <a:p>
            <a:pPr algn="ctr">
              <a:defRPr/>
            </a:pPr>
            <a:r>
              <a:rPr lang="ru-RU" sz="1000" dirty="0"/>
              <a:t>тел</a:t>
            </a:r>
            <a:r>
              <a:rPr lang="ru-RU" sz="1000" dirty="0" smtClean="0"/>
              <a:t>. (</a:t>
            </a:r>
            <a:r>
              <a:rPr lang="ru-RU" sz="1000" dirty="0"/>
              <a:t>3412) </a:t>
            </a:r>
            <a:r>
              <a:rPr lang="ru-RU" sz="1000" dirty="0" smtClean="0">
                <a:solidFill>
                  <a:schemeClr val="tx1"/>
                </a:solidFill>
              </a:rPr>
              <a:t>72-34-41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32381" y="2863723"/>
            <a:ext cx="1979734" cy="495300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/>
              <a:t>Республика Татарстан</a:t>
            </a:r>
          </a:p>
          <a:p>
            <a:pPr algn="ctr">
              <a:defRPr/>
            </a:pPr>
            <a:r>
              <a:rPr lang="ru-RU" sz="1000" dirty="0"/>
              <a:t>тел</a:t>
            </a:r>
            <a:r>
              <a:rPr lang="ru-RU" sz="1000" dirty="0" smtClean="0"/>
              <a:t>. (</a:t>
            </a:r>
            <a:r>
              <a:rPr lang="ru-RU" sz="1000" dirty="0"/>
              <a:t>8432) 21-37-93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020658" y="3429000"/>
            <a:ext cx="1979734" cy="496888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Республика  Марий-Эл</a:t>
            </a:r>
          </a:p>
          <a:p>
            <a:pPr algn="ctr">
              <a:defRPr/>
            </a:pPr>
            <a:r>
              <a:rPr lang="ru-RU" sz="1000" dirty="0"/>
              <a:t>тел</a:t>
            </a:r>
            <a:r>
              <a:rPr lang="ru-RU" sz="1000" dirty="0" smtClean="0"/>
              <a:t>. </a:t>
            </a:r>
            <a:r>
              <a:rPr lang="ru-RU" sz="1000" dirty="0" smtClean="0">
                <a:solidFill>
                  <a:schemeClr val="tx1"/>
                </a:solidFill>
              </a:rPr>
              <a:t>(</a:t>
            </a:r>
            <a:r>
              <a:rPr lang="ru-RU" sz="1000" dirty="0">
                <a:solidFill>
                  <a:schemeClr val="tx1"/>
                </a:solidFill>
              </a:rPr>
              <a:t>8362) 56-65-35, 64-20-00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024321" y="3975100"/>
            <a:ext cx="1979735" cy="685800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/>
              <a:t>Нижегородская область</a:t>
            </a:r>
          </a:p>
          <a:p>
            <a:pPr algn="ctr">
              <a:defRPr/>
            </a:pPr>
            <a:r>
              <a:rPr lang="ru-RU" sz="1000" dirty="0"/>
              <a:t>тел</a:t>
            </a:r>
            <a:r>
              <a:rPr lang="ru-RU" sz="1000" dirty="0" smtClean="0"/>
              <a:t>. (</a:t>
            </a:r>
            <a:r>
              <a:rPr lang="ru-RU" sz="1000" dirty="0"/>
              <a:t>8314) </a:t>
            </a:r>
            <a:r>
              <a:rPr lang="ru-RU" sz="1000" dirty="0" smtClean="0"/>
              <a:t>30-01-23   </a:t>
            </a:r>
            <a:endParaRPr lang="ru-RU" sz="1000" dirty="0"/>
          </a:p>
          <a:p>
            <a:pPr algn="ctr">
              <a:defRPr/>
            </a:pPr>
            <a:r>
              <a:rPr lang="ru-RU" sz="1000" dirty="0" smtClean="0"/>
              <a:t>89038467542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014796" y="4758479"/>
            <a:ext cx="1979735" cy="596900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/>
              <a:t>Костромская область</a:t>
            </a:r>
          </a:p>
          <a:p>
            <a:pPr algn="ctr">
              <a:defRPr/>
            </a:pPr>
            <a:r>
              <a:rPr lang="ru-RU" sz="1000" dirty="0"/>
              <a:t>тел</a:t>
            </a:r>
            <a:r>
              <a:rPr lang="ru-RU" sz="1000" dirty="0" smtClean="0"/>
              <a:t>. (</a:t>
            </a:r>
            <a:r>
              <a:rPr lang="ru-RU" sz="1000" dirty="0"/>
              <a:t>4942) 49-24-91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014797" y="5386389"/>
            <a:ext cx="1979734" cy="554037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/>
              <a:t>Вологодская область</a:t>
            </a:r>
          </a:p>
          <a:p>
            <a:pPr algn="ctr">
              <a:defRPr/>
            </a:pPr>
            <a:r>
              <a:rPr lang="ru-RU" sz="1000" dirty="0"/>
              <a:t>тел</a:t>
            </a:r>
            <a:r>
              <a:rPr lang="ru-RU" sz="1000" dirty="0" smtClean="0"/>
              <a:t>. (</a:t>
            </a:r>
            <a:r>
              <a:rPr lang="ru-RU" sz="1000" dirty="0"/>
              <a:t>8172) </a:t>
            </a:r>
            <a:r>
              <a:rPr lang="ru-RU" sz="1000" dirty="0" smtClean="0"/>
              <a:t>54-57-30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014797" y="5970588"/>
            <a:ext cx="1979734" cy="627062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</a:t>
            </a:r>
          </a:p>
          <a:p>
            <a:pPr algn="ctr">
              <a:defRPr/>
            </a:pPr>
            <a:r>
              <a:rPr lang="ru-RU" sz="1000" dirty="0"/>
              <a:t>Архангельская область</a:t>
            </a:r>
          </a:p>
          <a:p>
            <a:pPr algn="ctr">
              <a:defRPr/>
            </a:pPr>
            <a:r>
              <a:rPr lang="ru-RU" sz="1000" dirty="0"/>
              <a:t>тел</a:t>
            </a:r>
            <a:r>
              <a:rPr lang="ru-RU" sz="1000" dirty="0" smtClean="0"/>
              <a:t>. </a:t>
            </a:r>
            <a:r>
              <a:rPr lang="ru-RU" sz="1000" dirty="0" smtClean="0">
                <a:solidFill>
                  <a:schemeClr val="tx1"/>
                </a:solidFill>
              </a:rPr>
              <a:t>(</a:t>
            </a:r>
            <a:r>
              <a:rPr lang="ru-RU" sz="1000" dirty="0">
                <a:solidFill>
                  <a:schemeClr val="tx1"/>
                </a:solidFill>
              </a:rPr>
              <a:t>8182) </a:t>
            </a:r>
            <a:r>
              <a:rPr lang="ru-RU" sz="1000" dirty="0" smtClean="0">
                <a:solidFill>
                  <a:schemeClr val="tx1"/>
                </a:solidFill>
              </a:rPr>
              <a:t>41-06-41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284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45239"/>
              </p:ext>
            </p:extLst>
          </p:nvPr>
        </p:nvGraphicFramePr>
        <p:xfrm>
          <a:off x="826478" y="979489"/>
          <a:ext cx="2283069" cy="5730229"/>
        </p:xfrm>
        <a:graphic>
          <a:graphicData uri="http://schemas.openxmlformats.org/drawingml/2006/table">
            <a:tbl>
              <a:tblPr/>
              <a:tblGrid>
                <a:gridCol w="1436982"/>
                <a:gridCol w="846087"/>
              </a:tblGrid>
              <a:tr h="1413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лесничества</a:t>
                      </a: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Телефон</a:t>
                      </a: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Афанасьевское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83331 2-16-18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Белохолуницкое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83364 4-34-84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Верхошижемское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83335 2-15-44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Вятскополянское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83334 6-24-11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Даровское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83336 2-12-15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Дубровское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83364 6-91-97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Зуевское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83337 2-06-28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Кайское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83339 3-01-72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Кикнурское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83341 5-11-06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Кильмезское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83338 2-24-05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Кирово-Чепецое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83361 6-40-95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Кирсинское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83339 2-10-50</a:t>
                      </a: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Котельничское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83342 4-00-50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Куменское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83343 2-16-01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Лузское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83346 5-11-04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Малмыжское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83347 2-21-51,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2-21-41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Мурашинское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83348 2-12-93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Нагорское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83349 2-13-60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Немское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83350 2-17-61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Нолинское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83368 2-14-51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Омутнинское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83352 2-15-53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Опаринское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83353 2-17-26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Оричевское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83354 2-10-00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Орловское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83365 2-12-58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Парковое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8332 35-02-47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Пинюгское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83351 2-14-01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Рудниковское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83339 3-61-61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643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Санчурское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83357 2-22-93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Свечинское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83358 2-20-93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Синегорское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83349 7-11-01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Слободское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83362 4-23-98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Сорвижское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83330 3-41-95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Суводское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83375 2-28-62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Унинское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83359 2-11-85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Уржумское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83363 2-19-73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Фаленское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83332 2-15-70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Шабалинское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83345 2-11-74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39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Юрьянское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83366 2-16-00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141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Яранское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лесничество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83367 2-10-80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155" marR="6155" marT="666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275856" y="7960"/>
            <a:ext cx="2895600" cy="365125"/>
          </a:xfrm>
        </p:spPr>
        <p:txBody>
          <a:bodyPr/>
          <a:lstStyle/>
          <a:p>
            <a:r>
              <a:rPr lang="ru-RU" dirty="0" smtClean="0"/>
              <a:t>149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014796" y="908051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014796" y="5006483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14797" y="5788226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014796" y="5580113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14796" y="6381328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014796" y="6213783"/>
            <a:ext cx="1951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014796" y="5157192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028718" y="4149080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014796" y="4365104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046302" y="3573016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046302" y="3792085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038242" y="2996952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038242" y="3223144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038242" y="2420939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032381" y="2564904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014796" y="1631950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020658" y="1823162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024321" y="1094881"/>
            <a:ext cx="1951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2547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78777" y="333375"/>
            <a:ext cx="8786446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6.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оперативного обмена информацией о пожарной опасности и лесных пожарах на территории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области</a:t>
            </a:r>
            <a:endParaRPr lang="ru-RU" alt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031" y="1700213"/>
            <a:ext cx="1657350" cy="2736850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38000"/>
                </a:schemeClr>
              </a:gs>
              <a:gs pos="35000">
                <a:schemeClr val="accent2">
                  <a:tint val="37000"/>
                  <a:satMod val="300000"/>
                  <a:alpha val="78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РДС КОГСАУ «Лесоохрана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»,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министерство 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лесного хозяйства Кировской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области,</a:t>
            </a: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100" b="1" dirty="0" smtClean="0"/>
              <a:t>тел. 8-800-100-94-00</a:t>
            </a:r>
            <a:r>
              <a:rPr lang="ru-RU" sz="1100" b="1" dirty="0"/>
              <a:t>, </a:t>
            </a:r>
          </a:p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(8332) 64-34-28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Box 54"/>
          <p:cNvSpPr txBox="1">
            <a:spLocks noChangeArrowheads="1"/>
          </p:cNvSpPr>
          <p:nvPr/>
        </p:nvSpPr>
        <p:spPr bwMode="auto">
          <a:xfrm>
            <a:off x="4211516" y="6237288"/>
            <a:ext cx="216144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/>
              <a:t>К  А  З  А  Х  С  Т  А  Н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692520" y="765175"/>
            <a:ext cx="5471746" cy="573088"/>
          </a:xfrm>
          <a:prstGeom prst="round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8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Сообщение о лесном пожаре</a:t>
            </a:r>
          </a:p>
          <a:p>
            <a:pPr algn="ctr"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от  граждан, юридических лиц, арендаторов лесных участков, ЕДДС МО, лесничеств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Минобороны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России,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ОАО «РЖД», службы 01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84277" y="1628775"/>
            <a:ext cx="2448658" cy="863600"/>
          </a:xfrm>
          <a:prstGeom prst="roundRect">
            <a:avLst/>
          </a:prstGeom>
          <a:gradFill>
            <a:gsLst>
              <a:gs pos="11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ФКУ «ЦУКС ГУ МЧС России по Кировской области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»,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5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ел. (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8332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54-52-27,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64-45-10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Блок-схема: несколько документов 29"/>
          <p:cNvSpPr/>
          <p:nvPr/>
        </p:nvSpPr>
        <p:spPr>
          <a:xfrm>
            <a:off x="323851" y="1628775"/>
            <a:ext cx="2448657" cy="792163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Лесные отделы министерства лесного хозяйства Кировской области в лесничествах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Соединительная линия уступом 30"/>
          <p:cNvCxnSpPr>
            <a:endCxn id="29" idx="0"/>
          </p:cNvCxnSpPr>
          <p:nvPr/>
        </p:nvCxnSpPr>
        <p:spPr>
          <a:xfrm flipV="1">
            <a:off x="1997320" y="1628775"/>
            <a:ext cx="5312019" cy="6350"/>
          </a:xfrm>
          <a:prstGeom prst="bentConnector4">
            <a:avLst>
              <a:gd name="adj1" fmla="val 39366"/>
              <a:gd name="adj2" fmla="val 3698866"/>
            </a:avLst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1" idx="0"/>
          </p:cNvCxnSpPr>
          <p:nvPr/>
        </p:nvCxnSpPr>
        <p:spPr>
          <a:xfrm>
            <a:off x="4643804" y="1412875"/>
            <a:ext cx="35902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Пятиугольник 42"/>
          <p:cNvSpPr/>
          <p:nvPr/>
        </p:nvSpPr>
        <p:spPr>
          <a:xfrm>
            <a:off x="323851" y="2997201"/>
            <a:ext cx="3311769" cy="576263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>
                <a:latin typeface="Arial Narrow" pitchFamily="34" charset="0"/>
              </a:rPr>
              <a:t>Оперативная информация о пожарной опасности в лесах, пожарах</a:t>
            </a:r>
          </a:p>
          <a:p>
            <a:pPr>
              <a:defRPr/>
            </a:pPr>
            <a:r>
              <a:rPr lang="ru-RU" sz="1100" b="1" dirty="0">
                <a:latin typeface="Arial Narrow" pitchFamily="34" charset="0"/>
              </a:rPr>
              <a:t>ЕЖЕДНЕВНО: в зависимости от КПО</a:t>
            </a:r>
          </a:p>
        </p:txBody>
      </p:sp>
      <p:sp>
        <p:nvSpPr>
          <p:cNvPr id="44" name="Пятиугольник 43"/>
          <p:cNvSpPr/>
          <p:nvPr/>
        </p:nvSpPr>
        <p:spPr>
          <a:xfrm>
            <a:off x="323850" y="3644901"/>
            <a:ext cx="3024554" cy="57626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b="1" dirty="0">
                <a:latin typeface="Arial Narrow" pitchFamily="34" charset="0"/>
              </a:rPr>
              <a:t>Информация о пожарах</a:t>
            </a:r>
            <a:r>
              <a:rPr lang="ru-RU" sz="1100" dirty="0">
                <a:latin typeface="Arial Narrow" pitchFamily="34" charset="0"/>
              </a:rPr>
              <a:t>: крупных, угрожающих населённым пунктам, на особо охраняемых природных </a:t>
            </a:r>
            <a:r>
              <a:rPr lang="ru-RU" sz="1100" dirty="0" smtClean="0">
                <a:latin typeface="Arial Narrow" pitchFamily="34" charset="0"/>
              </a:rPr>
              <a:t>территориях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45" name="Выноска со стрелкой вниз 44"/>
          <p:cNvSpPr/>
          <p:nvPr/>
        </p:nvSpPr>
        <p:spPr>
          <a:xfrm>
            <a:off x="323850" y="2565400"/>
            <a:ext cx="2249365" cy="431800"/>
          </a:xfrm>
          <a:prstGeom prst="downArrowCallout">
            <a:avLst/>
          </a:prstGeom>
          <a:solidFill>
            <a:schemeClr val="accent2">
              <a:alpha val="74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 Narrow" pitchFamily="34" charset="0"/>
              </a:rPr>
              <a:t>Передача информации</a:t>
            </a:r>
          </a:p>
        </p:txBody>
      </p:sp>
      <p:sp>
        <p:nvSpPr>
          <p:cNvPr id="56" name="Пятиугольник 55"/>
          <p:cNvSpPr/>
          <p:nvPr/>
        </p:nvSpPr>
        <p:spPr>
          <a:xfrm>
            <a:off x="5830766" y="2708276"/>
            <a:ext cx="1909396" cy="576263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latin typeface="Arial Narrow" pitchFamily="34" charset="0"/>
              </a:rPr>
              <a:t>ЕЖЕДНЕВНО: </a:t>
            </a:r>
            <a:r>
              <a:rPr lang="ru-RU" sz="1100" b="1" dirty="0" err="1" smtClean="0">
                <a:latin typeface="Arial Narrow" pitchFamily="34" charset="0"/>
              </a:rPr>
              <a:t>двухкратно</a:t>
            </a:r>
            <a:endParaRPr lang="ru-RU" sz="1100" b="1" dirty="0">
              <a:latin typeface="Arial Narrow" pitchFamily="34" charset="0"/>
            </a:endParaRPr>
          </a:p>
        </p:txBody>
      </p:sp>
      <p:sp>
        <p:nvSpPr>
          <p:cNvPr id="58" name="Стрелка углом вверх 57"/>
          <p:cNvSpPr/>
          <p:nvPr/>
        </p:nvSpPr>
        <p:spPr>
          <a:xfrm>
            <a:off x="7668358" y="2565400"/>
            <a:ext cx="432288" cy="935038"/>
          </a:xfrm>
          <a:prstGeom prst="bentUpArrow">
            <a:avLst>
              <a:gd name="adj1" fmla="val 17014"/>
              <a:gd name="adj2" fmla="val 25000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углом вверх 58"/>
          <p:cNvSpPr/>
          <p:nvPr/>
        </p:nvSpPr>
        <p:spPr>
          <a:xfrm>
            <a:off x="7668358" y="3789363"/>
            <a:ext cx="432288" cy="647700"/>
          </a:xfrm>
          <a:prstGeom prst="bentUpArrow">
            <a:avLst>
              <a:gd name="adj1" fmla="val 17013"/>
              <a:gd name="adj2" fmla="val 25000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5654" y="4941888"/>
            <a:ext cx="4176346" cy="647700"/>
          </a:xfrm>
          <a:prstGeom prst="roundRect">
            <a:avLst/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Arial Narrow" pitchFamily="34" charset="0"/>
              </a:rPr>
              <a:t>Министерство</a:t>
            </a:r>
          </a:p>
          <a:p>
            <a:pPr algn="ctr">
              <a:defRPr/>
            </a:pPr>
            <a:r>
              <a:rPr lang="ru-RU" sz="1100" dirty="0">
                <a:latin typeface="Arial Narrow" pitchFamily="34" charset="0"/>
              </a:rPr>
              <a:t>лесного хозяйства Кировской </a:t>
            </a:r>
            <a:r>
              <a:rPr lang="ru-RU" sz="1100" dirty="0" smtClean="0">
                <a:latin typeface="Arial Narrow" pitchFamily="34" charset="0"/>
              </a:rPr>
              <a:t>области,</a:t>
            </a:r>
            <a:endParaRPr lang="ru-RU" sz="1100" dirty="0">
              <a:latin typeface="Arial Narrow" pitchFamily="34" charset="0"/>
            </a:endParaRPr>
          </a:p>
          <a:p>
            <a:pPr algn="ctr">
              <a:defRPr/>
            </a:pPr>
            <a:r>
              <a:rPr lang="ru-RU" sz="1100" dirty="0">
                <a:latin typeface="Arial Narrow" pitchFamily="34" charset="0"/>
              </a:rPr>
              <a:t>т</a:t>
            </a:r>
            <a:r>
              <a:rPr lang="ru-RU" sz="1100" dirty="0" smtClean="0">
                <a:latin typeface="Arial Narrow" pitchFamily="34" charset="0"/>
              </a:rPr>
              <a:t>ел. (8332</a:t>
            </a:r>
            <a:r>
              <a:rPr lang="ru-RU" sz="1100" dirty="0">
                <a:latin typeface="Arial Narrow" pitchFamily="34" charset="0"/>
              </a:rPr>
              <a:t>) 38-24-33, 64-34-73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95654" y="6396038"/>
            <a:ext cx="4391758" cy="431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Правительство </a:t>
            </a:r>
            <a:r>
              <a:rPr lang="ru-RU" sz="1200" b="1" dirty="0" smtClean="0"/>
              <a:t>Кировской области</a:t>
            </a:r>
            <a:r>
              <a:rPr lang="ru-RU" sz="1200" b="1" dirty="0"/>
              <a:t>, </a:t>
            </a:r>
          </a:p>
          <a:p>
            <a:pPr algn="ctr">
              <a:defRPr/>
            </a:pPr>
            <a:r>
              <a:rPr lang="ru-RU" sz="1200" b="1" dirty="0"/>
              <a:t>комиссия по ЧС и ПБ Кировской области</a:t>
            </a:r>
            <a:endParaRPr lang="ru-RU" sz="1200" dirty="0"/>
          </a:p>
        </p:txBody>
      </p:sp>
      <p:sp>
        <p:nvSpPr>
          <p:cNvPr id="64" name="Стрелка вниз 63"/>
          <p:cNvSpPr/>
          <p:nvPr/>
        </p:nvSpPr>
        <p:spPr>
          <a:xfrm rot="1036561">
            <a:off x="3585797" y="4660901"/>
            <a:ext cx="577362" cy="23971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Выноска со стрелкой вниз 64"/>
          <p:cNvSpPr/>
          <p:nvPr/>
        </p:nvSpPr>
        <p:spPr>
          <a:xfrm>
            <a:off x="467458" y="5661026"/>
            <a:ext cx="1944565" cy="720725"/>
          </a:xfrm>
          <a:prstGeom prst="downArrowCallou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atin typeface="Arial Narrow" pitchFamily="34" charset="0"/>
              </a:rPr>
              <a:t>Оперативная информация о пожарной опасности в лесах</a:t>
            </a:r>
          </a:p>
          <a:p>
            <a:pPr algn="ctr">
              <a:defRPr/>
            </a:pPr>
            <a:r>
              <a:rPr lang="ru-RU" sz="800" b="1" dirty="0" smtClean="0">
                <a:latin typeface="Arial Narrow" pitchFamily="34" charset="0"/>
              </a:rPr>
              <a:t>(ЕЖЕДНЕВНО</a:t>
            </a:r>
            <a:r>
              <a:rPr lang="ru-RU" sz="800" b="1" dirty="0">
                <a:latin typeface="Arial Narrow" pitchFamily="34" charset="0"/>
              </a:rPr>
              <a:t>: </a:t>
            </a:r>
            <a:r>
              <a:rPr lang="ru-RU" sz="800" b="1" dirty="0" smtClean="0">
                <a:latin typeface="Arial Narrow" pitchFamily="34" charset="0"/>
              </a:rPr>
              <a:t>однократно)</a:t>
            </a:r>
            <a:endParaRPr lang="ru-RU" sz="800" b="1" dirty="0">
              <a:latin typeface="Arial Narrow" pitchFamily="34" charset="0"/>
            </a:endParaRPr>
          </a:p>
        </p:txBody>
      </p:sp>
      <p:sp>
        <p:nvSpPr>
          <p:cNvPr id="66" name="Выноска со стрелкой вниз 65"/>
          <p:cNvSpPr/>
          <p:nvPr/>
        </p:nvSpPr>
        <p:spPr>
          <a:xfrm>
            <a:off x="2483828" y="5661026"/>
            <a:ext cx="2154115" cy="720725"/>
          </a:xfrm>
          <a:prstGeom prst="downArrowCallout">
            <a:avLst/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 Narrow" pitchFamily="34" charset="0"/>
              </a:rPr>
              <a:t>Информация о </a:t>
            </a:r>
            <a:r>
              <a:rPr lang="ru-RU" sz="1000" dirty="0">
                <a:latin typeface="Arial Narrow" pitchFamily="34" charset="0"/>
              </a:rPr>
              <a:t>угрозе возникновения </a:t>
            </a:r>
            <a:r>
              <a:rPr lang="ru-RU" sz="1000" dirty="0" smtClean="0">
                <a:latin typeface="Arial Narrow" pitchFamily="34" charset="0"/>
              </a:rPr>
              <a:t>ЧС </a:t>
            </a:r>
          </a:p>
          <a:p>
            <a:pPr algn="ctr">
              <a:defRPr/>
            </a:pPr>
            <a:r>
              <a:rPr lang="ru-RU" sz="1000" b="1" dirty="0" smtClean="0">
                <a:latin typeface="Arial Narrow" pitchFamily="34" charset="0"/>
              </a:rPr>
              <a:t>(до </a:t>
            </a:r>
            <a:r>
              <a:rPr lang="ru-RU" sz="1000" b="1" dirty="0">
                <a:latin typeface="Arial Narrow" pitchFamily="34" charset="0"/>
              </a:rPr>
              <a:t>15 </a:t>
            </a:r>
            <a:r>
              <a:rPr lang="ru-RU" sz="1000" b="1" dirty="0" smtClean="0">
                <a:latin typeface="Arial Narrow" pitchFamily="34" charset="0"/>
              </a:rPr>
              <a:t>минут)</a:t>
            </a:r>
            <a:endParaRPr lang="ru-RU" sz="800" b="1" dirty="0">
              <a:latin typeface="Arial Narrow" pitchFamily="34" charset="0"/>
            </a:endParaRPr>
          </a:p>
        </p:txBody>
      </p:sp>
      <p:sp>
        <p:nvSpPr>
          <p:cNvPr id="67" name="Двойная стрелка влево/вправо 66"/>
          <p:cNvSpPr/>
          <p:nvPr/>
        </p:nvSpPr>
        <p:spPr>
          <a:xfrm>
            <a:off x="3059723" y="1844676"/>
            <a:ext cx="504092" cy="144463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>
            <a:off x="5508381" y="1844676"/>
            <a:ext cx="504092" cy="144463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9705115">
            <a:off x="5073162" y="4603751"/>
            <a:ext cx="577362" cy="23812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87412" y="6092825"/>
            <a:ext cx="4106008" cy="6492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14400"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1400" b="1" dirty="0"/>
              <a:t>Федеральная диспетчерская служба</a:t>
            </a:r>
            <a:endParaRPr lang="ru-RU" sz="1200" dirty="0"/>
          </a:p>
          <a:p>
            <a:pPr algn="ctr">
              <a:lnSpc>
                <a:spcPct val="150000"/>
              </a:lnSpc>
              <a:defRPr/>
            </a:pPr>
            <a:r>
              <a:rPr lang="ru-RU" sz="1200" b="1" dirty="0"/>
              <a:t>Департамент лесного хозяйства по ПФО</a:t>
            </a: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4637943" y="5229226"/>
            <a:ext cx="1446334" cy="936625"/>
          </a:xfrm>
          <a:prstGeom prst="downArrowCallout">
            <a:avLst>
              <a:gd name="adj1" fmla="val 18303"/>
              <a:gd name="adj2" fmla="val 28267"/>
              <a:gd name="adj3" fmla="val 13409"/>
              <a:gd name="adj4" fmla="val 78410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 Narrow" pitchFamily="34" charset="0"/>
              </a:rPr>
              <a:t>О </a:t>
            </a:r>
            <a:r>
              <a:rPr lang="ru-RU" sz="800" dirty="0">
                <a:latin typeface="Arial Narrow" pitchFamily="34" charset="0"/>
              </a:rPr>
              <a:t>пожарной опасности в лесах</a:t>
            </a:r>
          </a:p>
          <a:p>
            <a:pPr algn="ctr">
              <a:defRPr/>
            </a:pPr>
            <a:r>
              <a:rPr lang="ru-RU" sz="800" b="1" dirty="0" smtClean="0">
                <a:latin typeface="Arial Narrow" pitchFamily="34" charset="0"/>
              </a:rPr>
              <a:t>(ЕЖЕДНЕВНО</a:t>
            </a:r>
            <a:r>
              <a:rPr lang="ru-RU" sz="800" b="1" dirty="0">
                <a:latin typeface="Arial Narrow" pitchFamily="34" charset="0"/>
              </a:rPr>
              <a:t>: </a:t>
            </a:r>
            <a:r>
              <a:rPr lang="ru-RU" sz="800" b="1" dirty="0" smtClean="0">
                <a:latin typeface="Arial Narrow" pitchFamily="34" charset="0"/>
              </a:rPr>
              <a:t>однократно)</a:t>
            </a:r>
            <a:endParaRPr lang="ru-RU" sz="800" b="1" dirty="0">
              <a:latin typeface="Arial Narrow" pitchFamily="34" charset="0"/>
            </a:endParaRPr>
          </a:p>
        </p:txBody>
      </p:sp>
      <p:sp>
        <p:nvSpPr>
          <p:cNvPr id="35" name="Выноска со стрелкой вниз 34"/>
          <p:cNvSpPr/>
          <p:nvPr/>
        </p:nvSpPr>
        <p:spPr>
          <a:xfrm>
            <a:off x="6100397" y="5229226"/>
            <a:ext cx="1639765" cy="936625"/>
          </a:xfrm>
          <a:prstGeom prst="downArrowCallout">
            <a:avLst>
              <a:gd name="adj1" fmla="val 15789"/>
              <a:gd name="adj2" fmla="val 25000"/>
              <a:gd name="adj3" fmla="val 13025"/>
              <a:gd name="adj4" fmla="val 77763"/>
            </a:avLst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latin typeface="Arial Narrow" pitchFamily="34" charset="0"/>
              </a:rPr>
              <a:t>О трансграничных пожарах, несчастных случаях, введении режима ЧС</a:t>
            </a:r>
          </a:p>
          <a:p>
            <a:pPr algn="ctr">
              <a:defRPr/>
            </a:pPr>
            <a:r>
              <a:rPr lang="ru-RU" sz="1000" b="1" dirty="0">
                <a:latin typeface="Arial Narrow" pitchFamily="34" charset="0"/>
              </a:rPr>
              <a:t>(по факту события)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49923" y="1230313"/>
            <a:ext cx="769327" cy="215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latin typeface="Arial Narrow" pitchFamily="34" charset="0"/>
              </a:rPr>
              <a:t>до 5 </a:t>
            </a:r>
            <a:r>
              <a:rPr lang="ru-RU" sz="1000" b="1" dirty="0" smtClean="0">
                <a:latin typeface="Arial Narrow" pitchFamily="34" charset="0"/>
              </a:rPr>
              <a:t>минут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01658" y="1233488"/>
            <a:ext cx="842750" cy="212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latin typeface="Arial Narrow" pitchFamily="34" charset="0"/>
              </a:rPr>
              <a:t>до 5 </a:t>
            </a:r>
            <a:r>
              <a:rPr lang="ru-RU" sz="1000" b="1" dirty="0" smtClean="0">
                <a:latin typeface="Arial Narrow" pitchFamily="34" charset="0"/>
              </a:rPr>
              <a:t>минут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284784" y="1338263"/>
            <a:ext cx="768777" cy="215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latin typeface="Arial Narrow" pitchFamily="34" charset="0"/>
              </a:rPr>
              <a:t>до 5 </a:t>
            </a:r>
            <a:r>
              <a:rPr lang="ru-RU" sz="1000" b="1" dirty="0" smtClean="0">
                <a:latin typeface="Arial Narrow" pitchFamily="34" charset="0"/>
              </a:rPr>
              <a:t>минут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960202" y="3068639"/>
            <a:ext cx="1439008" cy="1368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Arial Narrow" pitchFamily="34" charset="0"/>
              </a:rPr>
              <a:t>КОГСАУ «Лесоохрана»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317989" y="4292601"/>
            <a:ext cx="3030415" cy="576263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b="1" dirty="0">
                <a:latin typeface="Arial Narrow" pitchFamily="34" charset="0"/>
              </a:rPr>
              <a:t>Информация</a:t>
            </a:r>
            <a:r>
              <a:rPr lang="ru-RU" sz="1100" dirty="0">
                <a:latin typeface="Arial Narrow" pitchFamily="34" charset="0"/>
              </a:rPr>
              <a:t> об угрозе возникновения  ЧС;</a:t>
            </a:r>
          </a:p>
          <a:p>
            <a:pPr>
              <a:defRPr/>
            </a:pPr>
            <a:r>
              <a:rPr lang="ru-RU" sz="1100" dirty="0">
                <a:latin typeface="Arial Narrow" pitchFamily="34" charset="0"/>
              </a:rPr>
              <a:t>о несчастных случаях, о трансграничных пожарах</a:t>
            </a:r>
          </a:p>
        </p:txBody>
      </p:sp>
      <p:sp>
        <p:nvSpPr>
          <p:cNvPr id="41" name="Пятиугольник 40"/>
          <p:cNvSpPr/>
          <p:nvPr/>
        </p:nvSpPr>
        <p:spPr>
          <a:xfrm>
            <a:off x="5830766" y="3429001"/>
            <a:ext cx="1800957" cy="50482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latin typeface="Arial Narrow" pitchFamily="34" charset="0"/>
              </a:rPr>
              <a:t>до 10 </a:t>
            </a:r>
            <a:r>
              <a:rPr lang="ru-RU" sz="1100" b="1" dirty="0" smtClean="0">
                <a:latin typeface="Arial Narrow" pitchFamily="34" charset="0"/>
              </a:rPr>
              <a:t>минут</a:t>
            </a:r>
            <a:endParaRPr lang="ru-RU" sz="1100" b="1" dirty="0">
              <a:latin typeface="Arial Narrow" pitchFamily="34" charset="0"/>
            </a:endParaRPr>
          </a:p>
          <a:p>
            <a:pPr>
              <a:defRPr/>
            </a:pPr>
            <a:r>
              <a:rPr lang="ru-RU" sz="1100" dirty="0">
                <a:latin typeface="Arial Narrow" pitchFamily="34" charset="0"/>
              </a:rPr>
              <a:t>(по факту события)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842846" y="4005263"/>
            <a:ext cx="792774" cy="215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latin typeface="Arial Narrow" pitchFamily="34" charset="0"/>
              </a:rPr>
              <a:t>до 5 </a:t>
            </a:r>
            <a:r>
              <a:rPr lang="ru-RU" sz="1000" b="1" dirty="0" smtClean="0">
                <a:latin typeface="Arial Narrow" pitchFamily="34" charset="0"/>
              </a:rPr>
              <a:t>минут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772508" y="4652964"/>
            <a:ext cx="863112" cy="2889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latin typeface="Arial Narrow" pitchFamily="34" charset="0"/>
              </a:rPr>
              <a:t>до 15 </a:t>
            </a:r>
            <a:r>
              <a:rPr lang="ru-RU" sz="1000" b="1" dirty="0" smtClean="0">
                <a:latin typeface="Arial Narrow" pitchFamily="34" charset="0"/>
              </a:rPr>
              <a:t>минут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49" name="Выноска со стрелкой вниз 48"/>
          <p:cNvSpPr/>
          <p:nvPr/>
        </p:nvSpPr>
        <p:spPr>
          <a:xfrm>
            <a:off x="7762143" y="5229226"/>
            <a:ext cx="1273419" cy="936625"/>
          </a:xfrm>
          <a:prstGeom prst="downArrowCallout">
            <a:avLst>
              <a:gd name="adj1" fmla="val 17628"/>
              <a:gd name="adj2" fmla="val 25000"/>
              <a:gd name="adj3" fmla="val 16246"/>
              <a:gd name="adj4" fmla="val 77765"/>
            </a:avLst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latin typeface="Arial Narrow" pitchFamily="34" charset="0"/>
              </a:rPr>
              <a:t>О </a:t>
            </a:r>
            <a:r>
              <a:rPr lang="ru-RU" sz="800" dirty="0" smtClean="0">
                <a:latin typeface="Arial Narrow" pitchFamily="34" charset="0"/>
              </a:rPr>
              <a:t>пожарах, </a:t>
            </a:r>
            <a:r>
              <a:rPr lang="ru-RU" sz="800" dirty="0">
                <a:latin typeface="Arial Narrow" pitchFamily="34" charset="0"/>
              </a:rPr>
              <a:t>угрожающих населённым пунктам </a:t>
            </a:r>
          </a:p>
          <a:p>
            <a:pPr algn="ctr">
              <a:defRPr/>
            </a:pPr>
            <a:r>
              <a:rPr lang="ru-RU" sz="1000" b="1" dirty="0" smtClean="0">
                <a:latin typeface="Arial Narrow" pitchFamily="34" charset="0"/>
              </a:rPr>
              <a:t>(до </a:t>
            </a:r>
            <a:r>
              <a:rPr lang="ru-RU" sz="1000" b="1" dirty="0">
                <a:latin typeface="Arial Narrow" pitchFamily="34" charset="0"/>
              </a:rPr>
              <a:t>5 </a:t>
            </a:r>
            <a:r>
              <a:rPr lang="ru-RU" sz="1000" b="1" dirty="0" smtClean="0">
                <a:latin typeface="Arial Narrow" pitchFamily="34" charset="0"/>
              </a:rPr>
              <a:t>минут)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4895851" y="4868863"/>
            <a:ext cx="4139711" cy="36036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ln w="254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/>
              <a:t>Передача информации</a:t>
            </a:r>
          </a:p>
        </p:txBody>
      </p:sp>
      <p:cxnSp>
        <p:nvCxnSpPr>
          <p:cNvPr id="46" name="Прямая соединительная линия 45"/>
          <p:cNvCxnSpPr>
            <a:stCxn id="33" idx="1"/>
            <a:endCxn id="33" idx="3"/>
          </p:cNvCxnSpPr>
          <p:nvPr/>
        </p:nvCxnSpPr>
        <p:spPr>
          <a:xfrm>
            <a:off x="4787412" y="6418263"/>
            <a:ext cx="4106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Пятиугольник 41"/>
          <p:cNvSpPr/>
          <p:nvPr/>
        </p:nvSpPr>
        <p:spPr>
          <a:xfrm>
            <a:off x="5898174" y="4005263"/>
            <a:ext cx="1800957" cy="64770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latin typeface="Arial Narrow" pitchFamily="34" charset="0"/>
              </a:rPr>
              <a:t>О пожарах, угрожающих населенным </a:t>
            </a:r>
            <a:r>
              <a:rPr lang="ru-RU" sz="1100" b="1" dirty="0" smtClean="0">
                <a:latin typeface="Arial Narrow" pitchFamily="34" charset="0"/>
              </a:rPr>
              <a:t>пунктам,</a:t>
            </a:r>
            <a:endParaRPr lang="ru-RU" sz="1100" b="1" dirty="0">
              <a:latin typeface="Arial Narrow" pitchFamily="34" charset="0"/>
            </a:endParaRPr>
          </a:p>
          <a:p>
            <a:pPr>
              <a:defRPr/>
            </a:pPr>
            <a:r>
              <a:rPr lang="ru-RU" sz="1100" b="1" dirty="0">
                <a:latin typeface="Arial Narrow" pitchFamily="34" charset="0"/>
              </a:rPr>
              <a:t>до 5 </a:t>
            </a:r>
            <a:r>
              <a:rPr lang="ru-RU" sz="1100" b="1" dirty="0" smtClean="0">
                <a:latin typeface="Arial Narrow" pitchFamily="34" charset="0"/>
              </a:rPr>
              <a:t>минут </a:t>
            </a:r>
            <a:r>
              <a:rPr lang="ru-RU" sz="1100" dirty="0" smtClean="0">
                <a:latin typeface="Arial Narrow" pitchFamily="34" charset="0"/>
              </a:rPr>
              <a:t>(по </a:t>
            </a:r>
            <a:r>
              <a:rPr lang="ru-RU" sz="1100" dirty="0">
                <a:latin typeface="Arial Narrow" pitchFamily="34" charset="0"/>
              </a:rPr>
              <a:t>факту события)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0"/>
            <a:ext cx="2895600" cy="365125"/>
          </a:xfrm>
        </p:spPr>
        <p:txBody>
          <a:bodyPr/>
          <a:lstStyle/>
          <a:p>
            <a:r>
              <a:rPr lang="ru-RU" dirty="0" smtClean="0"/>
              <a:t>150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876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1691</Words>
  <Application>Microsoft Office PowerPoint</Application>
  <PresentationFormat>Экран (4:3)</PresentationFormat>
  <Paragraphs>417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1. Карта-схема распределения земель субъекта Российской Федерации по зонам охраны лесов от пожаров различными способами (с использованием наземных, авиационных или космических средств), в том числе зона контроля, с указанием маршрутов авиационного патрулирования с границами муниципальных образований, лесничеств и лесопарков</vt:lpstr>
      <vt:lpstr>1.1 . Карта-схема распределения земель субъекта Российской Федерации по зонам охраны лесов от пожаров различными способами (с использованием наземных, авиационных или космических средств), в том числе зона контроля, с указанием маршрутов авиационного патрулирования с границами муниципальных образований, лесничеств и лесопарков</vt:lpstr>
      <vt:lpstr>2. Карта-схема мест дислокации лесопожарных формирований, подразделений пожарной охраны и аварийно-спасательных формирований </vt:lpstr>
      <vt:lpstr>2.1 Карта-схема мест дислокации лесопожарных формирований, подразделений пожарной охраны и аварийно-спасательных формирований </vt:lpstr>
      <vt:lpstr>3. Карта-схема межрегионального взаимодействия при тушении лесных пожаров </vt:lpstr>
      <vt:lpstr>4. Схема привлечения сил и средств подразделений пожарной охраны и аварийно-спасательных формирований, сил и средств, которые могут быть привлечены для борьбы с лесными пожарами, иных юридических лиц, которые могут быть привлечены в установленном порядке к тушению лесных пожаров, в соответствии с уровнем пожарной опасности в лесах </vt:lpstr>
      <vt:lpstr>5. Схема функционирования специализированной диспетчерской службы на территории Кировской области</vt:lpstr>
      <vt:lpstr>6. Схема оперативного обмена информацией о пожарной опасности и лесных пожарах на территории Кировской области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Карта-схема  распределения земель лесного фонда, расположенных на территории субъекта РФ, по зонам мониторинга</dc:title>
  <dc:creator>SamLab.ws</dc:creator>
  <cp:lastModifiedBy>SamLab.ws</cp:lastModifiedBy>
  <cp:revision>32</cp:revision>
  <cp:lastPrinted>2018-03-20T11:43:53Z</cp:lastPrinted>
  <dcterms:created xsi:type="dcterms:W3CDTF">2018-02-04T06:29:19Z</dcterms:created>
  <dcterms:modified xsi:type="dcterms:W3CDTF">2018-03-20T13:26:25Z</dcterms:modified>
</cp:coreProperties>
</file>